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ntonio Bold" panose="020B0604020202020204" charset="0"/>
      <p:regular r:id="rId15"/>
    </p:embeddedFont>
    <p:embeddedFont>
      <p:font typeface="Antonio Ultra-Bold" panose="020B0604020202020204" charset="0"/>
      <p:regular r:id="rId16"/>
    </p:embeddedFont>
    <p:embeddedFont>
      <p:font typeface="Calibri" panose="020F0502020204030204" pitchFamily="34" charset="0"/>
      <p:regular r:id="rId17"/>
      <p:bold r:id="rId18"/>
      <p:italic r:id="rId19"/>
      <p:boldItalic r:id="rId20"/>
    </p:embeddedFont>
    <p:embeddedFont>
      <p:font typeface="Hero" panose="020B0604020202020204" charset="0"/>
      <p:regular r:id="rId21"/>
    </p:embeddedFont>
    <p:embeddedFont>
      <p:font typeface="Hero Bold" panose="020B0604020202020204" charset="0"/>
      <p:regular r:id="rId22"/>
    </p:embeddedFont>
    <p:embeddedFont>
      <p:font typeface="League Spartan"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171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sv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254E9D">
                <a:alpha val="100000"/>
              </a:srgbClr>
            </a:gs>
            <a:gs pos="100000">
              <a:srgbClr val="12316D">
                <a:alpha val="1000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rot="-5400000">
            <a:off x="1385666" y="-2016955"/>
            <a:ext cx="10287000" cy="14320911"/>
            <a:chOff x="0" y="0"/>
            <a:chExt cx="660400" cy="919367"/>
          </a:xfrm>
        </p:grpSpPr>
        <p:sp>
          <p:nvSpPr>
            <p:cNvPr id="3" name="Freeform 3"/>
            <p:cNvSpPr/>
            <p:nvPr/>
          </p:nvSpPr>
          <p:spPr>
            <a:xfrm>
              <a:off x="0" y="0"/>
              <a:ext cx="660400" cy="919367"/>
            </a:xfrm>
            <a:custGeom>
              <a:avLst/>
              <a:gdLst/>
              <a:ahLst/>
              <a:cxnLst/>
              <a:rect l="l" t="t" r="r" b="b"/>
              <a:pathLst>
                <a:path w="660400" h="919367">
                  <a:moveTo>
                    <a:pt x="220252" y="900298"/>
                  </a:moveTo>
                  <a:cubicBezTo>
                    <a:pt x="254109" y="911812"/>
                    <a:pt x="292600" y="919367"/>
                    <a:pt x="330378" y="919367"/>
                  </a:cubicBezTo>
                  <a:cubicBezTo>
                    <a:pt x="368157" y="919367"/>
                    <a:pt x="404509" y="912890"/>
                    <a:pt x="438009" y="901376"/>
                  </a:cubicBezTo>
                  <a:cubicBezTo>
                    <a:pt x="438723" y="901017"/>
                    <a:pt x="439435" y="901017"/>
                    <a:pt x="440148" y="900657"/>
                  </a:cubicBezTo>
                  <a:cubicBezTo>
                    <a:pt x="565955" y="854602"/>
                    <a:pt x="658618" y="732988"/>
                    <a:pt x="660400" y="588498"/>
                  </a:cubicBezTo>
                  <a:lnTo>
                    <a:pt x="660400" y="0"/>
                  </a:lnTo>
                  <a:lnTo>
                    <a:pt x="0" y="0"/>
                  </a:lnTo>
                  <a:lnTo>
                    <a:pt x="0" y="588061"/>
                  </a:lnTo>
                  <a:cubicBezTo>
                    <a:pt x="1782" y="733707"/>
                    <a:pt x="93019" y="855322"/>
                    <a:pt x="220252" y="900298"/>
                  </a:cubicBezTo>
                  <a:close/>
                </a:path>
              </a:pathLst>
            </a:custGeom>
            <a:solidFill>
              <a:srgbClr val="FCFDFD"/>
            </a:solidFill>
          </p:spPr>
        </p:sp>
        <p:sp>
          <p:nvSpPr>
            <p:cNvPr id="4" name="TextBox 4"/>
            <p:cNvSpPr txBox="1"/>
            <p:nvPr/>
          </p:nvSpPr>
          <p:spPr>
            <a:xfrm>
              <a:off x="0" y="-38100"/>
              <a:ext cx="660400" cy="830467"/>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rot="-5400000">
            <a:off x="-4411542" y="-2313694"/>
            <a:ext cx="10287000" cy="14914392"/>
            <a:chOff x="0" y="-38100"/>
            <a:chExt cx="660400" cy="957467"/>
          </a:xfrm>
        </p:grpSpPr>
        <p:sp>
          <p:nvSpPr>
            <p:cNvPr id="6" name="Freeform 6"/>
            <p:cNvSpPr/>
            <p:nvPr/>
          </p:nvSpPr>
          <p:spPr>
            <a:xfrm>
              <a:off x="0" y="0"/>
              <a:ext cx="660400" cy="919367"/>
            </a:xfrm>
            <a:custGeom>
              <a:avLst/>
              <a:gdLst/>
              <a:ahLst/>
              <a:cxnLst/>
              <a:rect l="l" t="t" r="r" b="b"/>
              <a:pathLst>
                <a:path w="660400" h="919367">
                  <a:moveTo>
                    <a:pt x="220252" y="900298"/>
                  </a:moveTo>
                  <a:cubicBezTo>
                    <a:pt x="254109" y="911812"/>
                    <a:pt x="292600" y="919367"/>
                    <a:pt x="330378" y="919367"/>
                  </a:cubicBezTo>
                  <a:cubicBezTo>
                    <a:pt x="368157" y="919367"/>
                    <a:pt x="404509" y="912890"/>
                    <a:pt x="438009" y="901376"/>
                  </a:cubicBezTo>
                  <a:cubicBezTo>
                    <a:pt x="438723" y="901017"/>
                    <a:pt x="439435" y="901017"/>
                    <a:pt x="440148" y="900657"/>
                  </a:cubicBezTo>
                  <a:cubicBezTo>
                    <a:pt x="565955" y="854602"/>
                    <a:pt x="658618" y="732988"/>
                    <a:pt x="660400" y="588498"/>
                  </a:cubicBezTo>
                  <a:lnTo>
                    <a:pt x="660400" y="0"/>
                  </a:lnTo>
                  <a:lnTo>
                    <a:pt x="0" y="0"/>
                  </a:lnTo>
                  <a:lnTo>
                    <a:pt x="0" y="588061"/>
                  </a:lnTo>
                  <a:cubicBezTo>
                    <a:pt x="1782" y="733707"/>
                    <a:pt x="93019" y="855322"/>
                    <a:pt x="220252" y="900298"/>
                  </a:cubicBezTo>
                  <a:close/>
                </a:path>
              </a:pathLst>
            </a:custGeom>
            <a:solidFill>
              <a:srgbClr val="254E9D">
                <a:alpha val="7843"/>
              </a:srgbClr>
            </a:solidFill>
          </p:spPr>
          <p:txBody>
            <a:bodyPr/>
            <a:lstStyle/>
            <a:p>
              <a:endParaRPr lang="en-US" dirty="0"/>
            </a:p>
          </p:txBody>
        </p:sp>
        <p:sp>
          <p:nvSpPr>
            <p:cNvPr id="7" name="TextBox 7"/>
            <p:cNvSpPr txBox="1"/>
            <p:nvPr/>
          </p:nvSpPr>
          <p:spPr>
            <a:xfrm>
              <a:off x="0" y="-38100"/>
              <a:ext cx="660400" cy="830467"/>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8828784" y="1273917"/>
            <a:ext cx="8651599" cy="9391152"/>
          </a:xfrm>
          <a:custGeom>
            <a:avLst/>
            <a:gdLst/>
            <a:ahLst/>
            <a:cxnLst/>
            <a:rect l="l" t="t" r="r" b="b"/>
            <a:pathLst>
              <a:path w="8651599" h="9391152">
                <a:moveTo>
                  <a:pt x="0" y="0"/>
                </a:moveTo>
                <a:lnTo>
                  <a:pt x="8651599" y="0"/>
                </a:lnTo>
                <a:lnTo>
                  <a:pt x="8651599" y="9391152"/>
                </a:lnTo>
                <a:lnTo>
                  <a:pt x="0" y="9391152"/>
                </a:lnTo>
                <a:lnTo>
                  <a:pt x="0" y="0"/>
                </a:lnTo>
                <a:close/>
              </a:path>
            </a:pathLst>
          </a:custGeom>
          <a:blipFill>
            <a:blip r:embed="rId2"/>
            <a:stretch>
              <a:fillRect/>
            </a:stretch>
          </a:blipFill>
        </p:spPr>
      </p:sp>
      <p:sp>
        <p:nvSpPr>
          <p:cNvPr id="9" name="Freeform 9"/>
          <p:cNvSpPr/>
          <p:nvPr/>
        </p:nvSpPr>
        <p:spPr>
          <a:xfrm>
            <a:off x="304800" y="723900"/>
            <a:ext cx="887151" cy="698631"/>
          </a:xfrm>
          <a:custGeom>
            <a:avLst/>
            <a:gdLst/>
            <a:ahLst/>
            <a:cxnLst/>
            <a:rect l="l" t="t" r="r" b="b"/>
            <a:pathLst>
              <a:path w="887151" h="698631">
                <a:moveTo>
                  <a:pt x="0" y="0"/>
                </a:moveTo>
                <a:lnTo>
                  <a:pt x="887151" y="0"/>
                </a:lnTo>
                <a:lnTo>
                  <a:pt x="887151" y="698631"/>
                </a:lnTo>
                <a:lnTo>
                  <a:pt x="0" y="6986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TextBox 10"/>
          <p:cNvSpPr txBox="1"/>
          <p:nvPr/>
        </p:nvSpPr>
        <p:spPr>
          <a:xfrm>
            <a:off x="304800" y="1786420"/>
            <a:ext cx="9214200" cy="3652105"/>
          </a:xfrm>
          <a:prstGeom prst="rect">
            <a:avLst/>
          </a:prstGeom>
        </p:spPr>
        <p:txBody>
          <a:bodyPr lIns="0" tIns="0" rIns="0" bIns="0" rtlCol="0" anchor="t">
            <a:spAutoFit/>
          </a:bodyPr>
          <a:lstStyle/>
          <a:p>
            <a:pPr>
              <a:lnSpc>
                <a:spcPts val="14143"/>
              </a:lnSpc>
            </a:pPr>
            <a:r>
              <a:rPr lang="en-US" sz="13599" dirty="0">
                <a:solidFill>
                  <a:srgbClr val="254E9D"/>
                </a:solidFill>
                <a:latin typeface="Antonio Bold"/>
              </a:rPr>
              <a:t>MEDICAL HEALTHCARE</a:t>
            </a:r>
          </a:p>
        </p:txBody>
      </p:sp>
      <p:sp>
        <p:nvSpPr>
          <p:cNvPr id="11" name="Freeform 11"/>
          <p:cNvSpPr/>
          <p:nvPr/>
        </p:nvSpPr>
        <p:spPr>
          <a:xfrm>
            <a:off x="9144000" y="5620178"/>
            <a:ext cx="887151" cy="698631"/>
          </a:xfrm>
          <a:custGeom>
            <a:avLst/>
            <a:gdLst/>
            <a:ahLst/>
            <a:cxnLst/>
            <a:rect l="l" t="t" r="r" b="b"/>
            <a:pathLst>
              <a:path w="887151" h="698631">
                <a:moveTo>
                  <a:pt x="0" y="0"/>
                </a:moveTo>
                <a:lnTo>
                  <a:pt x="887151" y="0"/>
                </a:lnTo>
                <a:lnTo>
                  <a:pt x="887151" y="698631"/>
                </a:lnTo>
                <a:lnTo>
                  <a:pt x="0" y="6986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2" name="Group 12"/>
          <p:cNvGrpSpPr/>
          <p:nvPr/>
        </p:nvGrpSpPr>
        <p:grpSpPr>
          <a:xfrm>
            <a:off x="-631288" y="7353004"/>
            <a:ext cx="9071314" cy="2183104"/>
            <a:chOff x="0" y="0"/>
            <a:chExt cx="2389153" cy="574974"/>
          </a:xfrm>
        </p:grpSpPr>
        <p:sp>
          <p:nvSpPr>
            <p:cNvPr id="13" name="Freeform 13"/>
            <p:cNvSpPr/>
            <p:nvPr/>
          </p:nvSpPr>
          <p:spPr>
            <a:xfrm>
              <a:off x="0" y="0"/>
              <a:ext cx="2389153" cy="574974"/>
            </a:xfrm>
            <a:custGeom>
              <a:avLst/>
              <a:gdLst/>
              <a:ahLst/>
              <a:cxnLst/>
              <a:rect l="l" t="t" r="r" b="b"/>
              <a:pathLst>
                <a:path w="2389153" h="574974">
                  <a:moveTo>
                    <a:pt x="0" y="0"/>
                  </a:moveTo>
                  <a:lnTo>
                    <a:pt x="2389153" y="0"/>
                  </a:lnTo>
                  <a:lnTo>
                    <a:pt x="2389153" y="574974"/>
                  </a:lnTo>
                  <a:lnTo>
                    <a:pt x="0" y="574974"/>
                  </a:lnTo>
                  <a:close/>
                </a:path>
              </a:pathLst>
            </a:custGeom>
            <a:gradFill rotWithShape="1">
              <a:gsLst>
                <a:gs pos="0">
                  <a:srgbClr val="254E9D">
                    <a:alpha val="100000"/>
                  </a:srgbClr>
                </a:gs>
                <a:gs pos="100000">
                  <a:srgbClr val="12316D">
                    <a:alpha val="100000"/>
                  </a:srgbClr>
                </a:gs>
              </a:gsLst>
              <a:lin ang="5400000"/>
            </a:gradFill>
          </p:spPr>
        </p:sp>
        <p:sp>
          <p:nvSpPr>
            <p:cNvPr id="14" name="TextBox 14"/>
            <p:cNvSpPr txBox="1"/>
            <p:nvPr/>
          </p:nvSpPr>
          <p:spPr>
            <a:xfrm>
              <a:off x="0" y="-38100"/>
              <a:ext cx="2389153" cy="613074"/>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485775" y="5419048"/>
            <a:ext cx="7045566" cy="1274292"/>
          </a:xfrm>
          <a:prstGeom prst="rect">
            <a:avLst/>
          </a:prstGeom>
        </p:spPr>
        <p:txBody>
          <a:bodyPr lIns="0" tIns="0" rIns="0" bIns="0" rtlCol="0" anchor="t">
            <a:spAutoFit/>
          </a:bodyPr>
          <a:lstStyle/>
          <a:p>
            <a:pPr>
              <a:lnSpc>
                <a:spcPts val="3406"/>
              </a:lnSpc>
            </a:pPr>
            <a:r>
              <a:rPr lang="en-US" sz="2433" dirty="0">
                <a:solidFill>
                  <a:srgbClr val="254E9D"/>
                </a:solidFill>
                <a:latin typeface="Hero"/>
              </a:rPr>
              <a:t>Your health, our priority. Compassionate care, innovative solutions—because your well-being is the heart of our mission.</a:t>
            </a:r>
          </a:p>
        </p:txBody>
      </p:sp>
      <p:grpSp>
        <p:nvGrpSpPr>
          <p:cNvPr id="16" name="Group 16"/>
          <p:cNvGrpSpPr/>
          <p:nvPr/>
        </p:nvGrpSpPr>
        <p:grpSpPr>
          <a:xfrm>
            <a:off x="221998" y="7403910"/>
            <a:ext cx="7452655" cy="2081293"/>
            <a:chOff x="0" y="0"/>
            <a:chExt cx="9936874" cy="2775057"/>
          </a:xfrm>
        </p:grpSpPr>
        <p:sp>
          <p:nvSpPr>
            <p:cNvPr id="17" name="Freeform 17"/>
            <p:cNvSpPr/>
            <p:nvPr/>
          </p:nvSpPr>
          <p:spPr>
            <a:xfrm>
              <a:off x="0" y="0"/>
              <a:ext cx="2746150" cy="2775057"/>
            </a:xfrm>
            <a:custGeom>
              <a:avLst/>
              <a:gdLst/>
              <a:ahLst/>
              <a:cxnLst/>
              <a:rect l="l" t="t" r="r" b="b"/>
              <a:pathLst>
                <a:path w="2746150" h="2775057">
                  <a:moveTo>
                    <a:pt x="0" y="0"/>
                  </a:moveTo>
                  <a:lnTo>
                    <a:pt x="2746150" y="0"/>
                  </a:lnTo>
                  <a:lnTo>
                    <a:pt x="2746150" y="2775057"/>
                  </a:lnTo>
                  <a:lnTo>
                    <a:pt x="0" y="2775057"/>
                  </a:lnTo>
                  <a:lnTo>
                    <a:pt x="0" y="0"/>
                  </a:lnTo>
                  <a:close/>
                </a:path>
              </a:pathLst>
            </a:custGeom>
            <a:blipFill>
              <a:blip r:embed="rId5"/>
              <a:stretch>
                <a:fillRect/>
              </a:stretch>
            </a:blipFill>
          </p:spPr>
        </p:sp>
        <p:sp>
          <p:nvSpPr>
            <p:cNvPr id="18" name="TextBox 18"/>
            <p:cNvSpPr txBox="1"/>
            <p:nvPr/>
          </p:nvSpPr>
          <p:spPr>
            <a:xfrm>
              <a:off x="2746150" y="297514"/>
              <a:ext cx="7190723" cy="2227653"/>
            </a:xfrm>
            <a:prstGeom prst="rect">
              <a:avLst/>
            </a:prstGeom>
          </p:spPr>
          <p:txBody>
            <a:bodyPr lIns="0" tIns="0" rIns="0" bIns="0" rtlCol="0" anchor="t">
              <a:spAutoFit/>
            </a:bodyPr>
            <a:lstStyle/>
            <a:p>
              <a:pPr>
                <a:lnSpc>
                  <a:spcPts val="4307"/>
                </a:lnSpc>
              </a:pPr>
              <a:r>
                <a:rPr lang="en-US" sz="4063">
                  <a:solidFill>
                    <a:srgbClr val="FFFFFF"/>
                  </a:solidFill>
                  <a:latin typeface="League Spartan"/>
                </a:rPr>
                <a:t>THE </a:t>
              </a:r>
            </a:p>
            <a:p>
              <a:pPr>
                <a:lnSpc>
                  <a:spcPts val="4307"/>
                </a:lnSpc>
              </a:pPr>
              <a:r>
                <a:rPr lang="en-US" sz="4063">
                  <a:solidFill>
                    <a:srgbClr val="FFFFFF"/>
                  </a:solidFill>
                  <a:latin typeface="League Spartan"/>
                </a:rPr>
                <a:t>INTELLIGENT MINDS</a:t>
              </a:r>
            </a:p>
            <a:p>
              <a:pPr>
                <a:lnSpc>
                  <a:spcPts val="4307"/>
                </a:lnSpc>
              </a:pPr>
              <a:r>
                <a:rPr lang="en-US" sz="4063">
                  <a:solidFill>
                    <a:srgbClr val="FFFFFF"/>
                  </a:solidFill>
                  <a:latin typeface="League Spartan"/>
                </a:rPr>
                <a:t>CLUB</a:t>
              </a:r>
            </a:p>
          </p:txBody>
        </p:sp>
      </p:grpSp>
      <p:sp>
        <p:nvSpPr>
          <p:cNvPr id="20" name="TextBox 19">
            <a:extLst>
              <a:ext uri="{FF2B5EF4-FFF2-40B4-BE49-F238E27FC236}">
                <a16:creationId xmlns:a16="http://schemas.microsoft.com/office/drawing/2014/main" id="{986AE30C-366E-48F1-A168-7FCD3BE757CA}"/>
              </a:ext>
            </a:extLst>
          </p:cNvPr>
          <p:cNvSpPr txBox="1"/>
          <p:nvPr/>
        </p:nvSpPr>
        <p:spPr>
          <a:xfrm>
            <a:off x="7352647" y="150202"/>
            <a:ext cx="12508172" cy="1678023"/>
          </a:xfrm>
          <a:prstGeom prst="rect">
            <a:avLst/>
          </a:prstGeom>
          <a:noFill/>
        </p:spPr>
        <p:txBody>
          <a:bodyPr wrap="square">
            <a:spAutoFit/>
          </a:bodyPr>
          <a:lstStyle/>
          <a:p>
            <a:pPr>
              <a:lnSpc>
                <a:spcPts val="14143"/>
              </a:lnSpc>
            </a:pPr>
            <a:r>
              <a:rPr lang="en-US" sz="6600" dirty="0">
                <a:solidFill>
                  <a:srgbClr val="254E9D"/>
                </a:solidFill>
                <a:latin typeface="Antonio Bold"/>
              </a:rPr>
              <a:t>TIM CLUB 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41923" y="-5414213"/>
            <a:ext cx="12736762" cy="15676014"/>
            <a:chOff x="0" y="0"/>
            <a:chExt cx="660400" cy="812800"/>
          </a:xfrm>
        </p:grpSpPr>
        <p:sp>
          <p:nvSpPr>
            <p:cNvPr id="3" name="Freeform 3"/>
            <p:cNvSpPr/>
            <p:nvPr/>
          </p:nvSpPr>
          <p:spPr>
            <a:xfrm>
              <a:off x="0" y="0"/>
              <a:ext cx="660400" cy="812800"/>
            </a:xfrm>
            <a:custGeom>
              <a:avLst/>
              <a:gdLst/>
              <a:ahLst/>
              <a:cxnLst/>
              <a:rect l="l" t="t" r="r" b="b"/>
              <a:pathLst>
                <a:path w="660400" h="812800">
                  <a:moveTo>
                    <a:pt x="220252" y="793731"/>
                  </a:moveTo>
                  <a:cubicBezTo>
                    <a:pt x="254109" y="805245"/>
                    <a:pt x="292600" y="812800"/>
                    <a:pt x="330378" y="812800"/>
                  </a:cubicBezTo>
                  <a:cubicBezTo>
                    <a:pt x="368157" y="812800"/>
                    <a:pt x="404509" y="806323"/>
                    <a:pt x="438009" y="794809"/>
                  </a:cubicBezTo>
                  <a:cubicBezTo>
                    <a:pt x="438723" y="794450"/>
                    <a:pt x="439435" y="794450"/>
                    <a:pt x="440148" y="794090"/>
                  </a:cubicBezTo>
                  <a:cubicBezTo>
                    <a:pt x="565955" y="748035"/>
                    <a:pt x="658618" y="626421"/>
                    <a:pt x="660400" y="484298"/>
                  </a:cubicBezTo>
                  <a:lnTo>
                    <a:pt x="660400" y="0"/>
                  </a:lnTo>
                  <a:lnTo>
                    <a:pt x="0" y="0"/>
                  </a:lnTo>
                  <a:lnTo>
                    <a:pt x="0" y="483939"/>
                  </a:lnTo>
                  <a:cubicBezTo>
                    <a:pt x="1782" y="627140"/>
                    <a:pt x="93019" y="748755"/>
                    <a:pt x="220252" y="793731"/>
                  </a:cubicBezTo>
                  <a:close/>
                </a:path>
              </a:pathLst>
            </a:custGeom>
            <a:solidFill>
              <a:srgbClr val="254E9D"/>
            </a:solidFill>
          </p:spPr>
        </p:sp>
        <p:sp>
          <p:nvSpPr>
            <p:cNvPr id="4" name="TextBox 4"/>
            <p:cNvSpPr txBox="1"/>
            <p:nvPr/>
          </p:nvSpPr>
          <p:spPr>
            <a:xfrm>
              <a:off x="0" y="-38100"/>
              <a:ext cx="660400" cy="723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0" y="2904662"/>
            <a:ext cx="6368381" cy="8164223"/>
            <a:chOff x="0" y="0"/>
            <a:chExt cx="1677269" cy="2150248"/>
          </a:xfrm>
        </p:grpSpPr>
        <p:sp>
          <p:nvSpPr>
            <p:cNvPr id="6" name="Freeform 6"/>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254E9D"/>
            </a:solidFill>
          </p:spPr>
        </p:sp>
        <p:sp>
          <p:nvSpPr>
            <p:cNvPr id="7" name="TextBox 7"/>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0" y="2800473"/>
            <a:ext cx="624102" cy="4686054"/>
            <a:chOff x="0" y="0"/>
            <a:chExt cx="164373" cy="1234187"/>
          </a:xfrm>
        </p:grpSpPr>
        <p:sp>
          <p:nvSpPr>
            <p:cNvPr id="9" name="Freeform 9"/>
            <p:cNvSpPr/>
            <p:nvPr/>
          </p:nvSpPr>
          <p:spPr>
            <a:xfrm>
              <a:off x="0" y="0"/>
              <a:ext cx="164373" cy="1234187"/>
            </a:xfrm>
            <a:custGeom>
              <a:avLst/>
              <a:gdLst/>
              <a:ahLst/>
              <a:cxnLst/>
              <a:rect l="l" t="t" r="r" b="b"/>
              <a:pathLst>
                <a:path w="164373" h="1234187">
                  <a:moveTo>
                    <a:pt x="0" y="0"/>
                  </a:moveTo>
                  <a:lnTo>
                    <a:pt x="164373" y="0"/>
                  </a:lnTo>
                  <a:lnTo>
                    <a:pt x="164373" y="1234187"/>
                  </a:lnTo>
                  <a:lnTo>
                    <a:pt x="0" y="1234187"/>
                  </a:ln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0" name="TextBox 10"/>
            <p:cNvSpPr txBox="1"/>
            <p:nvPr/>
          </p:nvSpPr>
          <p:spPr>
            <a:xfrm>
              <a:off x="0" y="-38100"/>
              <a:ext cx="164373" cy="1272287"/>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662009" y="374709"/>
            <a:ext cx="16963981" cy="9537582"/>
          </a:xfrm>
          <a:custGeom>
            <a:avLst/>
            <a:gdLst/>
            <a:ahLst/>
            <a:cxnLst/>
            <a:rect l="l" t="t" r="r" b="b"/>
            <a:pathLst>
              <a:path w="16963981" h="9537582">
                <a:moveTo>
                  <a:pt x="0" y="0"/>
                </a:moveTo>
                <a:lnTo>
                  <a:pt x="16963982" y="0"/>
                </a:lnTo>
                <a:lnTo>
                  <a:pt x="16963982" y="9537582"/>
                </a:lnTo>
                <a:lnTo>
                  <a:pt x="0" y="9537582"/>
                </a:lnTo>
                <a:lnTo>
                  <a:pt x="0" y="0"/>
                </a:lnTo>
                <a:close/>
              </a:path>
            </a:pathLst>
          </a:custGeom>
          <a:blipFill>
            <a:blip r:embed="rId2"/>
            <a:stretch>
              <a:fillRect/>
            </a:stretch>
          </a:blipFill>
        </p:spPr>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41923" y="-5414213"/>
            <a:ext cx="12736762" cy="15676014"/>
            <a:chOff x="0" y="0"/>
            <a:chExt cx="660400" cy="812800"/>
          </a:xfrm>
        </p:grpSpPr>
        <p:sp>
          <p:nvSpPr>
            <p:cNvPr id="3" name="Freeform 3"/>
            <p:cNvSpPr/>
            <p:nvPr/>
          </p:nvSpPr>
          <p:spPr>
            <a:xfrm>
              <a:off x="0" y="0"/>
              <a:ext cx="660400" cy="812800"/>
            </a:xfrm>
            <a:custGeom>
              <a:avLst/>
              <a:gdLst/>
              <a:ahLst/>
              <a:cxnLst/>
              <a:rect l="l" t="t" r="r" b="b"/>
              <a:pathLst>
                <a:path w="660400" h="812800">
                  <a:moveTo>
                    <a:pt x="220252" y="793731"/>
                  </a:moveTo>
                  <a:cubicBezTo>
                    <a:pt x="254109" y="805245"/>
                    <a:pt x="292600" y="812800"/>
                    <a:pt x="330378" y="812800"/>
                  </a:cubicBezTo>
                  <a:cubicBezTo>
                    <a:pt x="368157" y="812800"/>
                    <a:pt x="404509" y="806323"/>
                    <a:pt x="438009" y="794809"/>
                  </a:cubicBezTo>
                  <a:cubicBezTo>
                    <a:pt x="438723" y="794450"/>
                    <a:pt x="439435" y="794450"/>
                    <a:pt x="440148" y="794090"/>
                  </a:cubicBezTo>
                  <a:cubicBezTo>
                    <a:pt x="565955" y="748035"/>
                    <a:pt x="658618" y="626421"/>
                    <a:pt x="660400" y="484298"/>
                  </a:cubicBezTo>
                  <a:lnTo>
                    <a:pt x="660400" y="0"/>
                  </a:lnTo>
                  <a:lnTo>
                    <a:pt x="0" y="0"/>
                  </a:lnTo>
                  <a:lnTo>
                    <a:pt x="0" y="483939"/>
                  </a:lnTo>
                  <a:cubicBezTo>
                    <a:pt x="1782" y="627140"/>
                    <a:pt x="93019" y="748755"/>
                    <a:pt x="220252" y="793731"/>
                  </a:cubicBezTo>
                  <a:close/>
                </a:path>
              </a:pathLst>
            </a:custGeom>
            <a:solidFill>
              <a:srgbClr val="254E9D"/>
            </a:solidFill>
          </p:spPr>
        </p:sp>
        <p:sp>
          <p:nvSpPr>
            <p:cNvPr id="4" name="TextBox 4"/>
            <p:cNvSpPr txBox="1"/>
            <p:nvPr/>
          </p:nvSpPr>
          <p:spPr>
            <a:xfrm>
              <a:off x="0" y="-38100"/>
              <a:ext cx="660400" cy="723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0" y="2904662"/>
            <a:ext cx="6368381" cy="8164223"/>
            <a:chOff x="0" y="0"/>
            <a:chExt cx="1677269" cy="2150248"/>
          </a:xfrm>
        </p:grpSpPr>
        <p:sp>
          <p:nvSpPr>
            <p:cNvPr id="6" name="Freeform 6"/>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254E9D"/>
            </a:solidFill>
          </p:spPr>
        </p:sp>
        <p:sp>
          <p:nvSpPr>
            <p:cNvPr id="7" name="TextBox 7"/>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0" y="2800473"/>
            <a:ext cx="624102" cy="4686054"/>
            <a:chOff x="0" y="0"/>
            <a:chExt cx="164373" cy="1234187"/>
          </a:xfrm>
        </p:grpSpPr>
        <p:sp>
          <p:nvSpPr>
            <p:cNvPr id="9" name="Freeform 9"/>
            <p:cNvSpPr/>
            <p:nvPr/>
          </p:nvSpPr>
          <p:spPr>
            <a:xfrm>
              <a:off x="0" y="0"/>
              <a:ext cx="164373" cy="1234187"/>
            </a:xfrm>
            <a:custGeom>
              <a:avLst/>
              <a:gdLst/>
              <a:ahLst/>
              <a:cxnLst/>
              <a:rect l="l" t="t" r="r" b="b"/>
              <a:pathLst>
                <a:path w="164373" h="1234187">
                  <a:moveTo>
                    <a:pt x="0" y="0"/>
                  </a:moveTo>
                  <a:lnTo>
                    <a:pt x="164373" y="0"/>
                  </a:lnTo>
                  <a:lnTo>
                    <a:pt x="164373" y="1234187"/>
                  </a:lnTo>
                  <a:lnTo>
                    <a:pt x="0" y="1234187"/>
                  </a:ln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0" name="TextBox 10"/>
            <p:cNvSpPr txBox="1"/>
            <p:nvPr/>
          </p:nvSpPr>
          <p:spPr>
            <a:xfrm>
              <a:off x="0" y="-38100"/>
              <a:ext cx="164373" cy="1272287"/>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822614" y="590620"/>
            <a:ext cx="17081087" cy="9105759"/>
          </a:xfrm>
          <a:custGeom>
            <a:avLst/>
            <a:gdLst/>
            <a:ahLst/>
            <a:cxnLst/>
            <a:rect l="l" t="t" r="r" b="b"/>
            <a:pathLst>
              <a:path w="17081087" h="9105759">
                <a:moveTo>
                  <a:pt x="0" y="0"/>
                </a:moveTo>
                <a:lnTo>
                  <a:pt x="17081087" y="0"/>
                </a:lnTo>
                <a:lnTo>
                  <a:pt x="17081087" y="9105760"/>
                </a:lnTo>
                <a:lnTo>
                  <a:pt x="0" y="9105760"/>
                </a:lnTo>
                <a:lnTo>
                  <a:pt x="0" y="0"/>
                </a:lnTo>
                <a:close/>
              </a:path>
            </a:pathLst>
          </a:custGeom>
          <a:blipFill>
            <a:blip r:embed="rId2"/>
            <a:stretch>
              <a:fillRect/>
            </a:stretch>
          </a:blipFill>
        </p:spPr>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41923" y="-5414213"/>
            <a:ext cx="12736762" cy="15676014"/>
            <a:chOff x="0" y="0"/>
            <a:chExt cx="660400" cy="812800"/>
          </a:xfrm>
        </p:grpSpPr>
        <p:sp>
          <p:nvSpPr>
            <p:cNvPr id="3" name="Freeform 3"/>
            <p:cNvSpPr/>
            <p:nvPr/>
          </p:nvSpPr>
          <p:spPr>
            <a:xfrm>
              <a:off x="0" y="0"/>
              <a:ext cx="660400" cy="812800"/>
            </a:xfrm>
            <a:custGeom>
              <a:avLst/>
              <a:gdLst/>
              <a:ahLst/>
              <a:cxnLst/>
              <a:rect l="l" t="t" r="r" b="b"/>
              <a:pathLst>
                <a:path w="660400" h="812800">
                  <a:moveTo>
                    <a:pt x="220252" y="793731"/>
                  </a:moveTo>
                  <a:cubicBezTo>
                    <a:pt x="254109" y="805245"/>
                    <a:pt x="292600" y="812800"/>
                    <a:pt x="330378" y="812800"/>
                  </a:cubicBezTo>
                  <a:cubicBezTo>
                    <a:pt x="368157" y="812800"/>
                    <a:pt x="404509" y="806323"/>
                    <a:pt x="438009" y="794809"/>
                  </a:cubicBezTo>
                  <a:cubicBezTo>
                    <a:pt x="438723" y="794450"/>
                    <a:pt x="439435" y="794450"/>
                    <a:pt x="440148" y="794090"/>
                  </a:cubicBezTo>
                  <a:cubicBezTo>
                    <a:pt x="565955" y="748035"/>
                    <a:pt x="658618" y="626421"/>
                    <a:pt x="660400" y="484298"/>
                  </a:cubicBezTo>
                  <a:lnTo>
                    <a:pt x="660400" y="0"/>
                  </a:lnTo>
                  <a:lnTo>
                    <a:pt x="0" y="0"/>
                  </a:lnTo>
                  <a:lnTo>
                    <a:pt x="0" y="483939"/>
                  </a:lnTo>
                  <a:cubicBezTo>
                    <a:pt x="1782" y="627140"/>
                    <a:pt x="93019" y="748755"/>
                    <a:pt x="220252" y="793731"/>
                  </a:cubicBezTo>
                  <a:close/>
                </a:path>
              </a:pathLst>
            </a:custGeom>
            <a:solidFill>
              <a:srgbClr val="254E9D"/>
            </a:solidFill>
          </p:spPr>
        </p:sp>
        <p:sp>
          <p:nvSpPr>
            <p:cNvPr id="4" name="TextBox 4"/>
            <p:cNvSpPr txBox="1"/>
            <p:nvPr/>
          </p:nvSpPr>
          <p:spPr>
            <a:xfrm>
              <a:off x="0" y="-38100"/>
              <a:ext cx="660400" cy="723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0" y="2904662"/>
            <a:ext cx="6368381" cy="8164223"/>
            <a:chOff x="0" y="0"/>
            <a:chExt cx="1677269" cy="2150248"/>
          </a:xfrm>
        </p:grpSpPr>
        <p:sp>
          <p:nvSpPr>
            <p:cNvPr id="6" name="Freeform 6"/>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254E9D"/>
            </a:solidFill>
          </p:spPr>
        </p:sp>
        <p:sp>
          <p:nvSpPr>
            <p:cNvPr id="7" name="TextBox 7"/>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0" y="2800473"/>
            <a:ext cx="624102" cy="4686054"/>
            <a:chOff x="0" y="0"/>
            <a:chExt cx="164373" cy="1234187"/>
          </a:xfrm>
        </p:grpSpPr>
        <p:sp>
          <p:nvSpPr>
            <p:cNvPr id="9" name="Freeform 9"/>
            <p:cNvSpPr/>
            <p:nvPr/>
          </p:nvSpPr>
          <p:spPr>
            <a:xfrm>
              <a:off x="0" y="0"/>
              <a:ext cx="164373" cy="1234187"/>
            </a:xfrm>
            <a:custGeom>
              <a:avLst/>
              <a:gdLst/>
              <a:ahLst/>
              <a:cxnLst/>
              <a:rect l="l" t="t" r="r" b="b"/>
              <a:pathLst>
                <a:path w="164373" h="1234187">
                  <a:moveTo>
                    <a:pt x="0" y="0"/>
                  </a:moveTo>
                  <a:lnTo>
                    <a:pt x="164373" y="0"/>
                  </a:lnTo>
                  <a:lnTo>
                    <a:pt x="164373" y="1234187"/>
                  </a:lnTo>
                  <a:lnTo>
                    <a:pt x="0" y="1234187"/>
                  </a:ln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0" name="TextBox 10"/>
            <p:cNvSpPr txBox="1"/>
            <p:nvPr/>
          </p:nvSpPr>
          <p:spPr>
            <a:xfrm>
              <a:off x="0" y="-38100"/>
              <a:ext cx="164373" cy="1272287"/>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731030" y="551048"/>
            <a:ext cx="17195932" cy="9184904"/>
          </a:xfrm>
          <a:custGeom>
            <a:avLst/>
            <a:gdLst/>
            <a:ahLst/>
            <a:cxnLst/>
            <a:rect l="l" t="t" r="r" b="b"/>
            <a:pathLst>
              <a:path w="17195932" h="9184904">
                <a:moveTo>
                  <a:pt x="0" y="0"/>
                </a:moveTo>
                <a:lnTo>
                  <a:pt x="17195932" y="0"/>
                </a:lnTo>
                <a:lnTo>
                  <a:pt x="17195932" y="9184904"/>
                </a:lnTo>
                <a:lnTo>
                  <a:pt x="0" y="9184904"/>
                </a:lnTo>
                <a:lnTo>
                  <a:pt x="0" y="0"/>
                </a:lnTo>
                <a:close/>
              </a:path>
            </a:pathLst>
          </a:custGeom>
          <a:blipFill>
            <a:blip r:embed="rId2"/>
            <a:stretch>
              <a:fillRect/>
            </a:stretch>
          </a:blipFill>
        </p:spPr>
      </p: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254E9D">
                <a:alpha val="100000"/>
              </a:srgbClr>
            </a:gs>
            <a:gs pos="100000">
              <a:srgbClr val="12316D">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0" y="8398505"/>
            <a:ext cx="1929791" cy="1888495"/>
            <a:chOff x="0" y="0"/>
            <a:chExt cx="508258" cy="497381"/>
          </a:xfrm>
        </p:grpSpPr>
        <p:sp>
          <p:nvSpPr>
            <p:cNvPr id="3" name="Freeform 3"/>
            <p:cNvSpPr/>
            <p:nvPr/>
          </p:nvSpPr>
          <p:spPr>
            <a:xfrm>
              <a:off x="0" y="0"/>
              <a:ext cx="508258" cy="497381"/>
            </a:xfrm>
            <a:custGeom>
              <a:avLst/>
              <a:gdLst/>
              <a:ahLst/>
              <a:cxnLst/>
              <a:rect l="l" t="t" r="r" b="b"/>
              <a:pathLst>
                <a:path w="508258" h="497381">
                  <a:moveTo>
                    <a:pt x="0" y="0"/>
                  </a:moveTo>
                  <a:lnTo>
                    <a:pt x="508258" y="0"/>
                  </a:lnTo>
                  <a:lnTo>
                    <a:pt x="508258" y="497381"/>
                  </a:lnTo>
                  <a:lnTo>
                    <a:pt x="0" y="497381"/>
                  </a:lnTo>
                  <a:close/>
                </a:path>
              </a:pathLst>
            </a:custGeom>
            <a:solidFill>
              <a:srgbClr val="FCFDFD"/>
            </a:solidFill>
          </p:spPr>
        </p:sp>
        <p:sp>
          <p:nvSpPr>
            <p:cNvPr id="4" name="TextBox 4"/>
            <p:cNvSpPr txBox="1"/>
            <p:nvPr/>
          </p:nvSpPr>
          <p:spPr>
            <a:xfrm>
              <a:off x="0" y="-38100"/>
              <a:ext cx="508258" cy="535481"/>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929791" y="7371644"/>
            <a:ext cx="869386" cy="1026861"/>
            <a:chOff x="0" y="0"/>
            <a:chExt cx="228974" cy="270449"/>
          </a:xfrm>
        </p:grpSpPr>
        <p:sp>
          <p:nvSpPr>
            <p:cNvPr id="6" name="Freeform 6"/>
            <p:cNvSpPr/>
            <p:nvPr/>
          </p:nvSpPr>
          <p:spPr>
            <a:xfrm>
              <a:off x="0" y="0"/>
              <a:ext cx="228974" cy="270449"/>
            </a:xfrm>
            <a:custGeom>
              <a:avLst/>
              <a:gdLst/>
              <a:ahLst/>
              <a:cxnLst/>
              <a:rect l="l" t="t" r="r" b="b"/>
              <a:pathLst>
                <a:path w="228974" h="270449">
                  <a:moveTo>
                    <a:pt x="0" y="0"/>
                  </a:moveTo>
                  <a:lnTo>
                    <a:pt x="228974" y="0"/>
                  </a:lnTo>
                  <a:lnTo>
                    <a:pt x="228974" y="270449"/>
                  </a:lnTo>
                  <a:lnTo>
                    <a:pt x="0" y="270449"/>
                  </a:lnTo>
                  <a:close/>
                </a:path>
              </a:pathLst>
            </a:custGeom>
            <a:solidFill>
              <a:srgbClr val="FCFDFD"/>
            </a:solidFill>
          </p:spPr>
        </p:sp>
        <p:sp>
          <p:nvSpPr>
            <p:cNvPr id="7" name="TextBox 7"/>
            <p:cNvSpPr txBox="1"/>
            <p:nvPr/>
          </p:nvSpPr>
          <p:spPr>
            <a:xfrm>
              <a:off x="0" y="-38100"/>
              <a:ext cx="228974" cy="30854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16358209" y="0"/>
            <a:ext cx="1929791" cy="1888495"/>
            <a:chOff x="0" y="0"/>
            <a:chExt cx="508258" cy="497381"/>
          </a:xfrm>
        </p:grpSpPr>
        <p:sp>
          <p:nvSpPr>
            <p:cNvPr id="9" name="Freeform 9"/>
            <p:cNvSpPr/>
            <p:nvPr/>
          </p:nvSpPr>
          <p:spPr>
            <a:xfrm>
              <a:off x="0" y="0"/>
              <a:ext cx="508258" cy="497381"/>
            </a:xfrm>
            <a:custGeom>
              <a:avLst/>
              <a:gdLst/>
              <a:ahLst/>
              <a:cxnLst/>
              <a:rect l="l" t="t" r="r" b="b"/>
              <a:pathLst>
                <a:path w="508258" h="497381">
                  <a:moveTo>
                    <a:pt x="0" y="0"/>
                  </a:moveTo>
                  <a:lnTo>
                    <a:pt x="508258" y="0"/>
                  </a:lnTo>
                  <a:lnTo>
                    <a:pt x="508258" y="497381"/>
                  </a:lnTo>
                  <a:lnTo>
                    <a:pt x="0" y="497381"/>
                  </a:lnTo>
                  <a:close/>
                </a:path>
              </a:pathLst>
            </a:custGeom>
            <a:solidFill>
              <a:srgbClr val="FCFDFD"/>
            </a:solidFill>
          </p:spPr>
        </p:sp>
        <p:sp>
          <p:nvSpPr>
            <p:cNvPr id="10" name="TextBox 10"/>
            <p:cNvSpPr txBox="1"/>
            <p:nvPr/>
          </p:nvSpPr>
          <p:spPr>
            <a:xfrm>
              <a:off x="0" y="-38100"/>
              <a:ext cx="508258" cy="535481"/>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rot="-10800000">
            <a:off x="15488823" y="1888495"/>
            <a:ext cx="869386" cy="1026861"/>
            <a:chOff x="0" y="0"/>
            <a:chExt cx="228974" cy="270449"/>
          </a:xfrm>
        </p:grpSpPr>
        <p:sp>
          <p:nvSpPr>
            <p:cNvPr id="12" name="Freeform 12"/>
            <p:cNvSpPr/>
            <p:nvPr/>
          </p:nvSpPr>
          <p:spPr>
            <a:xfrm>
              <a:off x="0" y="0"/>
              <a:ext cx="228974" cy="270449"/>
            </a:xfrm>
            <a:custGeom>
              <a:avLst/>
              <a:gdLst/>
              <a:ahLst/>
              <a:cxnLst/>
              <a:rect l="l" t="t" r="r" b="b"/>
              <a:pathLst>
                <a:path w="228974" h="270449">
                  <a:moveTo>
                    <a:pt x="0" y="0"/>
                  </a:moveTo>
                  <a:lnTo>
                    <a:pt x="228974" y="0"/>
                  </a:lnTo>
                  <a:lnTo>
                    <a:pt x="228974" y="270449"/>
                  </a:lnTo>
                  <a:lnTo>
                    <a:pt x="0" y="270449"/>
                  </a:lnTo>
                  <a:close/>
                </a:path>
              </a:pathLst>
            </a:custGeom>
            <a:solidFill>
              <a:srgbClr val="FCFDFD"/>
            </a:solidFill>
          </p:spPr>
        </p:sp>
        <p:sp>
          <p:nvSpPr>
            <p:cNvPr id="13" name="TextBox 13"/>
            <p:cNvSpPr txBox="1"/>
            <p:nvPr/>
          </p:nvSpPr>
          <p:spPr>
            <a:xfrm>
              <a:off x="0" y="-38100"/>
              <a:ext cx="228974" cy="308549"/>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929791" y="9600614"/>
            <a:ext cx="16358209" cy="686386"/>
            <a:chOff x="0" y="0"/>
            <a:chExt cx="4308335" cy="180777"/>
          </a:xfrm>
        </p:grpSpPr>
        <p:sp>
          <p:nvSpPr>
            <p:cNvPr id="15" name="Freeform 15"/>
            <p:cNvSpPr/>
            <p:nvPr/>
          </p:nvSpPr>
          <p:spPr>
            <a:xfrm>
              <a:off x="0" y="0"/>
              <a:ext cx="4308335" cy="180777"/>
            </a:xfrm>
            <a:custGeom>
              <a:avLst/>
              <a:gdLst/>
              <a:ahLst/>
              <a:cxnLst/>
              <a:rect l="l" t="t" r="r" b="b"/>
              <a:pathLst>
                <a:path w="4308335" h="180777">
                  <a:moveTo>
                    <a:pt x="0" y="0"/>
                  </a:moveTo>
                  <a:lnTo>
                    <a:pt x="4308335" y="0"/>
                  </a:lnTo>
                  <a:lnTo>
                    <a:pt x="4308335" y="180777"/>
                  </a:lnTo>
                  <a:lnTo>
                    <a:pt x="0" y="180777"/>
                  </a:lnTo>
                  <a:close/>
                </a:path>
              </a:pathLst>
            </a:custGeom>
            <a:gradFill rotWithShape="1">
              <a:gsLst>
                <a:gs pos="0">
                  <a:srgbClr val="254E9D">
                    <a:alpha val="100000"/>
                  </a:srgbClr>
                </a:gs>
                <a:gs pos="100000">
                  <a:srgbClr val="12316D">
                    <a:alpha val="100000"/>
                  </a:srgbClr>
                </a:gs>
              </a:gsLst>
              <a:lin ang="5400000"/>
            </a:gradFill>
          </p:spPr>
        </p:sp>
        <p:sp>
          <p:nvSpPr>
            <p:cNvPr id="16" name="TextBox 16"/>
            <p:cNvSpPr txBox="1"/>
            <p:nvPr/>
          </p:nvSpPr>
          <p:spPr>
            <a:xfrm>
              <a:off x="0" y="-38100"/>
              <a:ext cx="4308335" cy="218877"/>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5459432" y="9600614"/>
            <a:ext cx="9718600" cy="686386"/>
            <a:chOff x="0" y="0"/>
            <a:chExt cx="2559631" cy="180777"/>
          </a:xfrm>
        </p:grpSpPr>
        <p:sp>
          <p:nvSpPr>
            <p:cNvPr id="18" name="Freeform 18"/>
            <p:cNvSpPr/>
            <p:nvPr/>
          </p:nvSpPr>
          <p:spPr>
            <a:xfrm>
              <a:off x="0" y="0"/>
              <a:ext cx="2559631" cy="180777"/>
            </a:xfrm>
            <a:custGeom>
              <a:avLst/>
              <a:gdLst/>
              <a:ahLst/>
              <a:cxnLst/>
              <a:rect l="l" t="t" r="r" b="b"/>
              <a:pathLst>
                <a:path w="2559631" h="180777">
                  <a:moveTo>
                    <a:pt x="0" y="0"/>
                  </a:moveTo>
                  <a:lnTo>
                    <a:pt x="2559631" y="0"/>
                  </a:lnTo>
                  <a:lnTo>
                    <a:pt x="2559631" y="180777"/>
                  </a:lnTo>
                  <a:lnTo>
                    <a:pt x="0" y="180777"/>
                  </a:ln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9" name="TextBox 19"/>
            <p:cNvSpPr txBox="1"/>
            <p:nvPr/>
          </p:nvSpPr>
          <p:spPr>
            <a:xfrm>
              <a:off x="0" y="-38100"/>
              <a:ext cx="2559631" cy="218877"/>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3775233" y="3068849"/>
            <a:ext cx="1253359" cy="1226537"/>
            <a:chOff x="0" y="0"/>
            <a:chExt cx="508258" cy="497381"/>
          </a:xfrm>
        </p:grpSpPr>
        <p:sp>
          <p:nvSpPr>
            <p:cNvPr id="21" name="Freeform 21"/>
            <p:cNvSpPr/>
            <p:nvPr/>
          </p:nvSpPr>
          <p:spPr>
            <a:xfrm>
              <a:off x="0" y="0"/>
              <a:ext cx="508258" cy="497381"/>
            </a:xfrm>
            <a:custGeom>
              <a:avLst/>
              <a:gdLst/>
              <a:ahLst/>
              <a:cxnLst/>
              <a:rect l="l" t="t" r="r" b="b"/>
              <a:pathLst>
                <a:path w="508258" h="497381">
                  <a:moveTo>
                    <a:pt x="0" y="0"/>
                  </a:moveTo>
                  <a:lnTo>
                    <a:pt x="508258" y="0"/>
                  </a:lnTo>
                  <a:lnTo>
                    <a:pt x="508258" y="497381"/>
                  </a:lnTo>
                  <a:lnTo>
                    <a:pt x="0" y="497381"/>
                  </a:lnTo>
                  <a:close/>
                </a:path>
              </a:pathLst>
            </a:custGeom>
            <a:solidFill>
              <a:srgbClr val="FCFDFD">
                <a:alpha val="13725"/>
              </a:srgbClr>
            </a:solidFill>
          </p:spPr>
        </p:sp>
        <p:sp>
          <p:nvSpPr>
            <p:cNvPr id="22" name="TextBox 22"/>
            <p:cNvSpPr txBox="1"/>
            <p:nvPr/>
          </p:nvSpPr>
          <p:spPr>
            <a:xfrm>
              <a:off x="0" y="-38100"/>
              <a:ext cx="508258" cy="535481"/>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5028591" y="2401925"/>
            <a:ext cx="564648" cy="666924"/>
            <a:chOff x="0" y="0"/>
            <a:chExt cx="228974" cy="270449"/>
          </a:xfrm>
        </p:grpSpPr>
        <p:sp>
          <p:nvSpPr>
            <p:cNvPr id="24" name="Freeform 24"/>
            <p:cNvSpPr/>
            <p:nvPr/>
          </p:nvSpPr>
          <p:spPr>
            <a:xfrm>
              <a:off x="0" y="0"/>
              <a:ext cx="228974" cy="270449"/>
            </a:xfrm>
            <a:custGeom>
              <a:avLst/>
              <a:gdLst/>
              <a:ahLst/>
              <a:cxnLst/>
              <a:rect l="l" t="t" r="r" b="b"/>
              <a:pathLst>
                <a:path w="228974" h="270449">
                  <a:moveTo>
                    <a:pt x="0" y="0"/>
                  </a:moveTo>
                  <a:lnTo>
                    <a:pt x="228974" y="0"/>
                  </a:lnTo>
                  <a:lnTo>
                    <a:pt x="228974" y="270449"/>
                  </a:lnTo>
                  <a:lnTo>
                    <a:pt x="0" y="270449"/>
                  </a:lnTo>
                  <a:close/>
                </a:path>
              </a:pathLst>
            </a:custGeom>
            <a:solidFill>
              <a:srgbClr val="FCFDFD">
                <a:alpha val="13725"/>
              </a:srgbClr>
            </a:solidFill>
          </p:spPr>
        </p:sp>
        <p:sp>
          <p:nvSpPr>
            <p:cNvPr id="25" name="TextBox 25"/>
            <p:cNvSpPr txBox="1"/>
            <p:nvPr/>
          </p:nvSpPr>
          <p:spPr>
            <a:xfrm>
              <a:off x="0" y="-38100"/>
              <a:ext cx="228974" cy="308549"/>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rot="-10800000">
            <a:off x="13259409" y="5991613"/>
            <a:ext cx="1253359" cy="1226537"/>
            <a:chOff x="0" y="0"/>
            <a:chExt cx="508258" cy="497381"/>
          </a:xfrm>
        </p:grpSpPr>
        <p:sp>
          <p:nvSpPr>
            <p:cNvPr id="27" name="Freeform 27"/>
            <p:cNvSpPr/>
            <p:nvPr/>
          </p:nvSpPr>
          <p:spPr>
            <a:xfrm>
              <a:off x="0" y="0"/>
              <a:ext cx="508258" cy="497381"/>
            </a:xfrm>
            <a:custGeom>
              <a:avLst/>
              <a:gdLst/>
              <a:ahLst/>
              <a:cxnLst/>
              <a:rect l="l" t="t" r="r" b="b"/>
              <a:pathLst>
                <a:path w="508258" h="497381">
                  <a:moveTo>
                    <a:pt x="0" y="0"/>
                  </a:moveTo>
                  <a:lnTo>
                    <a:pt x="508258" y="0"/>
                  </a:lnTo>
                  <a:lnTo>
                    <a:pt x="508258" y="497381"/>
                  </a:lnTo>
                  <a:lnTo>
                    <a:pt x="0" y="497381"/>
                  </a:lnTo>
                  <a:close/>
                </a:path>
              </a:pathLst>
            </a:custGeom>
            <a:solidFill>
              <a:srgbClr val="FCFDFD">
                <a:alpha val="13725"/>
              </a:srgbClr>
            </a:solidFill>
          </p:spPr>
        </p:sp>
        <p:sp>
          <p:nvSpPr>
            <p:cNvPr id="28" name="TextBox 28"/>
            <p:cNvSpPr txBox="1"/>
            <p:nvPr/>
          </p:nvSpPr>
          <p:spPr>
            <a:xfrm>
              <a:off x="0" y="-38100"/>
              <a:ext cx="508258" cy="535481"/>
            </a:xfrm>
            <a:prstGeom prst="rect">
              <a:avLst/>
            </a:prstGeom>
          </p:spPr>
          <p:txBody>
            <a:bodyPr lIns="50800" tIns="50800" rIns="50800" bIns="50800" rtlCol="0" anchor="ctr"/>
            <a:lstStyle/>
            <a:p>
              <a:pPr algn="ctr">
                <a:lnSpc>
                  <a:spcPts val="2659"/>
                </a:lnSpc>
              </a:pPr>
              <a:endParaRPr/>
            </a:p>
          </p:txBody>
        </p:sp>
      </p:grpSp>
      <p:grpSp>
        <p:nvGrpSpPr>
          <p:cNvPr id="29" name="Group 29"/>
          <p:cNvGrpSpPr/>
          <p:nvPr/>
        </p:nvGrpSpPr>
        <p:grpSpPr>
          <a:xfrm rot="-10800000">
            <a:off x="12694761" y="7218151"/>
            <a:ext cx="564648" cy="666924"/>
            <a:chOff x="0" y="0"/>
            <a:chExt cx="228974" cy="270449"/>
          </a:xfrm>
        </p:grpSpPr>
        <p:sp>
          <p:nvSpPr>
            <p:cNvPr id="30" name="Freeform 30"/>
            <p:cNvSpPr/>
            <p:nvPr/>
          </p:nvSpPr>
          <p:spPr>
            <a:xfrm>
              <a:off x="0" y="0"/>
              <a:ext cx="228974" cy="270449"/>
            </a:xfrm>
            <a:custGeom>
              <a:avLst/>
              <a:gdLst/>
              <a:ahLst/>
              <a:cxnLst/>
              <a:rect l="l" t="t" r="r" b="b"/>
              <a:pathLst>
                <a:path w="228974" h="270449">
                  <a:moveTo>
                    <a:pt x="0" y="0"/>
                  </a:moveTo>
                  <a:lnTo>
                    <a:pt x="228974" y="0"/>
                  </a:lnTo>
                  <a:lnTo>
                    <a:pt x="228974" y="270449"/>
                  </a:lnTo>
                  <a:lnTo>
                    <a:pt x="0" y="270449"/>
                  </a:lnTo>
                  <a:close/>
                </a:path>
              </a:pathLst>
            </a:custGeom>
            <a:solidFill>
              <a:srgbClr val="FCFDFD">
                <a:alpha val="13725"/>
              </a:srgbClr>
            </a:solidFill>
          </p:spPr>
        </p:sp>
        <p:sp>
          <p:nvSpPr>
            <p:cNvPr id="31" name="TextBox 31"/>
            <p:cNvSpPr txBox="1"/>
            <p:nvPr/>
          </p:nvSpPr>
          <p:spPr>
            <a:xfrm>
              <a:off x="0" y="-38100"/>
              <a:ext cx="228974" cy="308549"/>
            </a:xfrm>
            <a:prstGeom prst="rect">
              <a:avLst/>
            </a:prstGeom>
          </p:spPr>
          <p:txBody>
            <a:bodyPr lIns="50800" tIns="50800" rIns="50800" bIns="50800" rtlCol="0" anchor="ctr"/>
            <a:lstStyle/>
            <a:p>
              <a:pPr algn="ctr">
                <a:lnSpc>
                  <a:spcPts val="2659"/>
                </a:lnSpc>
              </a:pPr>
              <a:endParaRPr/>
            </a:p>
          </p:txBody>
        </p:sp>
      </p:grpSp>
      <p:sp>
        <p:nvSpPr>
          <p:cNvPr id="32" name="TextBox 32"/>
          <p:cNvSpPr txBox="1"/>
          <p:nvPr/>
        </p:nvSpPr>
        <p:spPr>
          <a:xfrm>
            <a:off x="5614239" y="2872201"/>
            <a:ext cx="7059523" cy="4694998"/>
          </a:xfrm>
          <a:prstGeom prst="rect">
            <a:avLst/>
          </a:prstGeom>
        </p:spPr>
        <p:txBody>
          <a:bodyPr lIns="0" tIns="0" rIns="0" bIns="0" rtlCol="0" anchor="t">
            <a:spAutoFit/>
          </a:bodyPr>
          <a:lstStyle/>
          <a:p>
            <a:pPr algn="ctr">
              <a:lnSpc>
                <a:spcPts val="18274"/>
              </a:lnSpc>
            </a:pPr>
            <a:r>
              <a:rPr lang="en-US" sz="16613">
                <a:solidFill>
                  <a:srgbClr val="FFFFFF"/>
                </a:solidFill>
                <a:latin typeface="Antonio Ultra-Bold"/>
              </a:rPr>
              <a:t>Thank</a:t>
            </a:r>
          </a:p>
          <a:p>
            <a:pPr algn="ctr">
              <a:lnSpc>
                <a:spcPts val="18274"/>
              </a:lnSpc>
            </a:pPr>
            <a:r>
              <a:rPr lang="en-US" sz="16613">
                <a:solidFill>
                  <a:srgbClr val="FFFFFF"/>
                </a:solidFill>
                <a:latin typeface="Antonio Ultra-Bold"/>
              </a:rPr>
              <a:t>You</a:t>
            </a: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254E9D">
                <a:alpha val="100000"/>
              </a:srgbClr>
            </a:gs>
            <a:gs pos="100000">
              <a:srgbClr val="12316D">
                <a:alpha val="1000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0" y="86042"/>
            <a:ext cx="11260736" cy="10389870"/>
            <a:chOff x="0" y="0"/>
            <a:chExt cx="1744583" cy="1609663"/>
          </a:xfrm>
        </p:grpSpPr>
        <p:sp>
          <p:nvSpPr>
            <p:cNvPr id="3" name="Freeform 3"/>
            <p:cNvSpPr/>
            <p:nvPr/>
          </p:nvSpPr>
          <p:spPr>
            <a:xfrm>
              <a:off x="0" y="0"/>
              <a:ext cx="1744583" cy="1609663"/>
            </a:xfrm>
            <a:custGeom>
              <a:avLst/>
              <a:gdLst/>
              <a:ahLst/>
              <a:cxnLst/>
              <a:rect l="l" t="t" r="r" b="b"/>
              <a:pathLst>
                <a:path w="1744583" h="1609663">
                  <a:moveTo>
                    <a:pt x="0" y="0"/>
                  </a:moveTo>
                  <a:lnTo>
                    <a:pt x="1744583" y="0"/>
                  </a:lnTo>
                  <a:lnTo>
                    <a:pt x="1744583" y="1609663"/>
                  </a:lnTo>
                  <a:lnTo>
                    <a:pt x="0" y="1609663"/>
                  </a:lnTo>
                  <a:close/>
                </a:path>
              </a:pathLst>
            </a:custGeom>
            <a:blipFill>
              <a:blip r:embed="rId2"/>
              <a:stretch>
                <a:fillRect t="-31337" b="-31337"/>
              </a:stretch>
            </a:blipFill>
          </p:spPr>
        </p:sp>
      </p:grpSp>
      <p:grpSp>
        <p:nvGrpSpPr>
          <p:cNvPr id="4" name="Group 4"/>
          <p:cNvGrpSpPr/>
          <p:nvPr/>
        </p:nvGrpSpPr>
        <p:grpSpPr>
          <a:xfrm>
            <a:off x="4892356" y="-5200102"/>
            <a:ext cx="12736762" cy="15676014"/>
            <a:chOff x="0" y="0"/>
            <a:chExt cx="660400" cy="812800"/>
          </a:xfrm>
        </p:grpSpPr>
        <p:sp>
          <p:nvSpPr>
            <p:cNvPr id="5" name="Freeform 5"/>
            <p:cNvSpPr/>
            <p:nvPr/>
          </p:nvSpPr>
          <p:spPr>
            <a:xfrm>
              <a:off x="0" y="0"/>
              <a:ext cx="660400" cy="812800"/>
            </a:xfrm>
            <a:custGeom>
              <a:avLst/>
              <a:gdLst/>
              <a:ahLst/>
              <a:cxnLst/>
              <a:rect l="l" t="t" r="r" b="b"/>
              <a:pathLst>
                <a:path w="660400" h="812800">
                  <a:moveTo>
                    <a:pt x="220252" y="793731"/>
                  </a:moveTo>
                  <a:cubicBezTo>
                    <a:pt x="254109" y="805245"/>
                    <a:pt x="292600" y="812800"/>
                    <a:pt x="330378" y="812800"/>
                  </a:cubicBezTo>
                  <a:cubicBezTo>
                    <a:pt x="368157" y="812800"/>
                    <a:pt x="404509" y="806323"/>
                    <a:pt x="438009" y="794809"/>
                  </a:cubicBezTo>
                  <a:cubicBezTo>
                    <a:pt x="438723" y="794450"/>
                    <a:pt x="439435" y="794450"/>
                    <a:pt x="440148" y="794090"/>
                  </a:cubicBezTo>
                  <a:cubicBezTo>
                    <a:pt x="565955" y="748035"/>
                    <a:pt x="658618" y="626421"/>
                    <a:pt x="660400" y="484298"/>
                  </a:cubicBezTo>
                  <a:lnTo>
                    <a:pt x="660400" y="0"/>
                  </a:lnTo>
                  <a:lnTo>
                    <a:pt x="0" y="0"/>
                  </a:lnTo>
                  <a:lnTo>
                    <a:pt x="0" y="483939"/>
                  </a:lnTo>
                  <a:cubicBezTo>
                    <a:pt x="1782" y="627140"/>
                    <a:pt x="93019" y="748755"/>
                    <a:pt x="220252" y="793731"/>
                  </a:cubicBezTo>
                  <a:close/>
                </a:path>
              </a:pathLst>
            </a:custGeom>
            <a:solidFill>
              <a:srgbClr val="FFFFFF"/>
            </a:solidFill>
          </p:spPr>
        </p:sp>
        <p:sp>
          <p:nvSpPr>
            <p:cNvPr id="6" name="TextBox 6"/>
            <p:cNvSpPr txBox="1"/>
            <p:nvPr/>
          </p:nvSpPr>
          <p:spPr>
            <a:xfrm>
              <a:off x="0" y="-38100"/>
              <a:ext cx="660400" cy="7239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1260736" y="2311690"/>
            <a:ext cx="6368381" cy="8164223"/>
            <a:chOff x="0" y="0"/>
            <a:chExt cx="1677269" cy="2150248"/>
          </a:xfrm>
        </p:grpSpPr>
        <p:sp>
          <p:nvSpPr>
            <p:cNvPr id="8" name="Freeform 8"/>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FFFFFF"/>
            </a:solidFill>
          </p:spPr>
        </p:sp>
        <p:sp>
          <p:nvSpPr>
            <p:cNvPr id="9" name="TextBox 9"/>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8153951" y="2979614"/>
            <a:ext cx="4927213" cy="5895975"/>
          </a:xfrm>
          <a:prstGeom prst="rect">
            <a:avLst/>
          </a:prstGeom>
        </p:spPr>
        <p:txBody>
          <a:bodyPr lIns="0" tIns="0" rIns="0" bIns="0" rtlCol="0" anchor="t">
            <a:spAutoFit/>
          </a:bodyPr>
          <a:lstStyle/>
          <a:p>
            <a:pPr marL="1079501" lvl="1" indent="-539750">
              <a:lnSpc>
                <a:spcPts val="9450"/>
              </a:lnSpc>
              <a:buFont typeface="Arial"/>
              <a:buChar char="•"/>
            </a:pPr>
            <a:r>
              <a:rPr lang="en-US" sz="5000">
                <a:solidFill>
                  <a:srgbClr val="254E9D"/>
                </a:solidFill>
                <a:latin typeface="Hero"/>
              </a:rPr>
              <a:t>About Us</a:t>
            </a:r>
          </a:p>
          <a:p>
            <a:pPr marL="1079501" lvl="1" indent="-539750">
              <a:lnSpc>
                <a:spcPts val="9450"/>
              </a:lnSpc>
              <a:buFont typeface="Arial"/>
              <a:buChar char="•"/>
            </a:pPr>
            <a:r>
              <a:rPr lang="en-US" sz="5000">
                <a:solidFill>
                  <a:srgbClr val="254E9D"/>
                </a:solidFill>
                <a:latin typeface="Hero"/>
              </a:rPr>
              <a:t>Problematic</a:t>
            </a:r>
          </a:p>
          <a:p>
            <a:pPr marL="1079501" lvl="1" indent="-539750">
              <a:lnSpc>
                <a:spcPts val="9450"/>
              </a:lnSpc>
              <a:buFont typeface="Arial"/>
              <a:buChar char="•"/>
            </a:pPr>
            <a:r>
              <a:rPr lang="en-US" sz="5000">
                <a:solidFill>
                  <a:srgbClr val="254E9D"/>
                </a:solidFill>
                <a:latin typeface="Hero"/>
              </a:rPr>
              <a:t>Our Solution</a:t>
            </a:r>
          </a:p>
          <a:p>
            <a:pPr marL="1079501" lvl="1" indent="-539750">
              <a:lnSpc>
                <a:spcPts val="9450"/>
              </a:lnSpc>
              <a:buFont typeface="Arial"/>
              <a:buChar char="•"/>
            </a:pPr>
            <a:r>
              <a:rPr lang="en-US" sz="5000">
                <a:solidFill>
                  <a:srgbClr val="254E9D"/>
                </a:solidFill>
                <a:latin typeface="Hero"/>
              </a:rPr>
              <a:t>Our Work</a:t>
            </a:r>
          </a:p>
          <a:p>
            <a:pPr>
              <a:lnSpc>
                <a:spcPts val="9450"/>
              </a:lnSpc>
            </a:pPr>
            <a:endParaRPr lang="en-US" sz="5000">
              <a:solidFill>
                <a:srgbClr val="254E9D"/>
              </a:solidFill>
              <a:latin typeface="Hero"/>
            </a:endParaRPr>
          </a:p>
        </p:txBody>
      </p:sp>
      <p:grpSp>
        <p:nvGrpSpPr>
          <p:cNvPr id="11" name="Group 11"/>
          <p:cNvGrpSpPr/>
          <p:nvPr/>
        </p:nvGrpSpPr>
        <p:grpSpPr>
          <a:xfrm rot="-10800000">
            <a:off x="17629117" y="2989385"/>
            <a:ext cx="658883" cy="4686054"/>
            <a:chOff x="0" y="0"/>
            <a:chExt cx="173533" cy="1234187"/>
          </a:xfrm>
        </p:grpSpPr>
        <p:sp>
          <p:nvSpPr>
            <p:cNvPr id="12" name="Freeform 12"/>
            <p:cNvSpPr/>
            <p:nvPr/>
          </p:nvSpPr>
          <p:spPr>
            <a:xfrm>
              <a:off x="0" y="0"/>
              <a:ext cx="173533" cy="1234187"/>
            </a:xfrm>
            <a:custGeom>
              <a:avLst/>
              <a:gdLst/>
              <a:ahLst/>
              <a:cxnLst/>
              <a:rect l="l" t="t" r="r" b="b"/>
              <a:pathLst>
                <a:path w="173533" h="1234187">
                  <a:moveTo>
                    <a:pt x="0" y="0"/>
                  </a:moveTo>
                  <a:lnTo>
                    <a:pt x="173533" y="0"/>
                  </a:lnTo>
                  <a:lnTo>
                    <a:pt x="173533" y="1234187"/>
                  </a:lnTo>
                  <a:lnTo>
                    <a:pt x="0" y="1234187"/>
                  </a:lnTo>
                  <a:close/>
                </a:path>
              </a:pathLst>
            </a:custGeom>
            <a:gradFill rotWithShape="1">
              <a:gsLst>
                <a:gs pos="0">
                  <a:srgbClr val="254E9D">
                    <a:alpha val="100000"/>
                  </a:srgbClr>
                </a:gs>
                <a:gs pos="100000">
                  <a:srgbClr val="12316D">
                    <a:alpha val="100000"/>
                  </a:srgbClr>
                </a:gs>
              </a:gsLst>
              <a:lin ang="5400000"/>
            </a:gradFill>
          </p:spPr>
        </p:sp>
        <p:sp>
          <p:nvSpPr>
            <p:cNvPr id="13" name="TextBox 13"/>
            <p:cNvSpPr txBox="1"/>
            <p:nvPr/>
          </p:nvSpPr>
          <p:spPr>
            <a:xfrm>
              <a:off x="0" y="-38100"/>
              <a:ext cx="173533" cy="1272287"/>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4656269" y="1113514"/>
            <a:ext cx="887151" cy="698631"/>
          </a:xfrm>
          <a:custGeom>
            <a:avLst/>
            <a:gdLst/>
            <a:ahLst/>
            <a:cxnLst/>
            <a:rect l="l" t="t" r="r" b="b"/>
            <a:pathLst>
              <a:path w="887151" h="698631">
                <a:moveTo>
                  <a:pt x="0" y="0"/>
                </a:moveTo>
                <a:lnTo>
                  <a:pt x="887151" y="0"/>
                </a:lnTo>
                <a:lnTo>
                  <a:pt x="887151" y="698631"/>
                </a:lnTo>
                <a:lnTo>
                  <a:pt x="0" y="6986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5" name="Freeform 15"/>
          <p:cNvSpPr/>
          <p:nvPr/>
        </p:nvSpPr>
        <p:spPr>
          <a:xfrm>
            <a:off x="17071408" y="9244008"/>
            <a:ext cx="887151" cy="698631"/>
          </a:xfrm>
          <a:custGeom>
            <a:avLst/>
            <a:gdLst/>
            <a:ahLst/>
            <a:cxnLst/>
            <a:rect l="l" t="t" r="r" b="b"/>
            <a:pathLst>
              <a:path w="887151" h="698631">
                <a:moveTo>
                  <a:pt x="0" y="0"/>
                </a:moveTo>
                <a:lnTo>
                  <a:pt x="887151" y="0"/>
                </a:lnTo>
                <a:lnTo>
                  <a:pt x="887151" y="698631"/>
                </a:lnTo>
                <a:lnTo>
                  <a:pt x="0" y="6986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6" name="TextBox 16"/>
          <p:cNvSpPr txBox="1"/>
          <p:nvPr/>
        </p:nvSpPr>
        <p:spPr>
          <a:xfrm>
            <a:off x="6713404" y="1456818"/>
            <a:ext cx="7266152" cy="1181087"/>
          </a:xfrm>
          <a:prstGeom prst="rect">
            <a:avLst/>
          </a:prstGeom>
        </p:spPr>
        <p:txBody>
          <a:bodyPr lIns="0" tIns="0" rIns="0" bIns="0" rtlCol="0" anchor="t">
            <a:spAutoFit/>
          </a:bodyPr>
          <a:lstStyle/>
          <a:p>
            <a:pPr algn="ctr">
              <a:lnSpc>
                <a:spcPts val="9638"/>
              </a:lnSpc>
              <a:spcBef>
                <a:spcPct val="0"/>
              </a:spcBef>
            </a:pPr>
            <a:r>
              <a:rPr lang="en-US" sz="6884">
                <a:solidFill>
                  <a:srgbClr val="254E9D"/>
                </a:solidFill>
                <a:latin typeface="League Spartan"/>
              </a:rPr>
              <a:t>Table of content</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254E9D">
                <a:alpha val="100000"/>
              </a:srgbClr>
            </a:gs>
            <a:gs pos="100000">
              <a:srgbClr val="12316D">
                <a:alpha val="1000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624102" y="-4581429"/>
            <a:ext cx="14050337" cy="15676014"/>
            <a:chOff x="0" y="0"/>
            <a:chExt cx="728509" cy="812800"/>
          </a:xfrm>
        </p:grpSpPr>
        <p:sp>
          <p:nvSpPr>
            <p:cNvPr id="3" name="Freeform 3"/>
            <p:cNvSpPr/>
            <p:nvPr/>
          </p:nvSpPr>
          <p:spPr>
            <a:xfrm>
              <a:off x="0" y="0"/>
              <a:ext cx="728509" cy="812800"/>
            </a:xfrm>
            <a:custGeom>
              <a:avLst/>
              <a:gdLst/>
              <a:ahLst/>
              <a:cxnLst/>
              <a:rect l="l" t="t" r="r" b="b"/>
              <a:pathLst>
                <a:path w="728509" h="812800">
                  <a:moveTo>
                    <a:pt x="242967" y="793731"/>
                  </a:moveTo>
                  <a:cubicBezTo>
                    <a:pt x="280316" y="805245"/>
                    <a:pt x="322777" y="812800"/>
                    <a:pt x="364451" y="812800"/>
                  </a:cubicBezTo>
                  <a:cubicBezTo>
                    <a:pt x="406125" y="812800"/>
                    <a:pt x="446227" y="806323"/>
                    <a:pt x="483182" y="794809"/>
                  </a:cubicBezTo>
                  <a:cubicBezTo>
                    <a:pt x="483969" y="794450"/>
                    <a:pt x="484755" y="794450"/>
                    <a:pt x="485541" y="794090"/>
                  </a:cubicBezTo>
                  <a:cubicBezTo>
                    <a:pt x="624324" y="748035"/>
                    <a:pt x="726543" y="626421"/>
                    <a:pt x="728509" y="484298"/>
                  </a:cubicBezTo>
                  <a:lnTo>
                    <a:pt x="728509" y="0"/>
                  </a:lnTo>
                  <a:lnTo>
                    <a:pt x="0" y="0"/>
                  </a:lnTo>
                  <a:lnTo>
                    <a:pt x="0" y="483939"/>
                  </a:lnTo>
                  <a:cubicBezTo>
                    <a:pt x="1966" y="627140"/>
                    <a:pt x="102612" y="748755"/>
                    <a:pt x="242967" y="793731"/>
                  </a:cubicBezTo>
                  <a:close/>
                </a:path>
              </a:pathLst>
            </a:custGeom>
            <a:solidFill>
              <a:srgbClr val="FFFFFF"/>
            </a:solidFill>
          </p:spPr>
        </p:sp>
        <p:sp>
          <p:nvSpPr>
            <p:cNvPr id="4" name="TextBox 4"/>
            <p:cNvSpPr txBox="1"/>
            <p:nvPr/>
          </p:nvSpPr>
          <p:spPr>
            <a:xfrm>
              <a:off x="0" y="-38100"/>
              <a:ext cx="728509" cy="723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624102" y="2122777"/>
            <a:ext cx="6368381" cy="8164223"/>
            <a:chOff x="0" y="0"/>
            <a:chExt cx="1677269" cy="2150248"/>
          </a:xfrm>
        </p:grpSpPr>
        <p:sp>
          <p:nvSpPr>
            <p:cNvPr id="6" name="Freeform 6"/>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FFFFFF"/>
            </a:solidFill>
          </p:spPr>
        </p:sp>
        <p:sp>
          <p:nvSpPr>
            <p:cNvPr id="7" name="TextBox 7"/>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0" y="2800473"/>
            <a:ext cx="624102" cy="4686054"/>
            <a:chOff x="0" y="0"/>
            <a:chExt cx="164373" cy="1234187"/>
          </a:xfrm>
        </p:grpSpPr>
        <p:sp>
          <p:nvSpPr>
            <p:cNvPr id="9" name="Freeform 9"/>
            <p:cNvSpPr/>
            <p:nvPr/>
          </p:nvSpPr>
          <p:spPr>
            <a:xfrm>
              <a:off x="0" y="0"/>
              <a:ext cx="164373" cy="1234187"/>
            </a:xfrm>
            <a:custGeom>
              <a:avLst/>
              <a:gdLst/>
              <a:ahLst/>
              <a:cxnLst/>
              <a:rect l="l" t="t" r="r" b="b"/>
              <a:pathLst>
                <a:path w="164373" h="1234187">
                  <a:moveTo>
                    <a:pt x="0" y="0"/>
                  </a:moveTo>
                  <a:lnTo>
                    <a:pt x="164373" y="0"/>
                  </a:lnTo>
                  <a:lnTo>
                    <a:pt x="164373" y="1234187"/>
                  </a:lnTo>
                  <a:lnTo>
                    <a:pt x="0" y="1234187"/>
                  </a:lnTo>
                  <a:close/>
                </a:path>
              </a:pathLst>
            </a:custGeom>
            <a:gradFill rotWithShape="1">
              <a:gsLst>
                <a:gs pos="0">
                  <a:srgbClr val="254E9D">
                    <a:alpha val="100000"/>
                  </a:srgbClr>
                </a:gs>
                <a:gs pos="100000">
                  <a:srgbClr val="12316D">
                    <a:alpha val="100000"/>
                  </a:srgbClr>
                </a:gs>
              </a:gsLst>
              <a:lin ang="5400000"/>
            </a:gradFill>
          </p:spPr>
        </p:sp>
        <p:sp>
          <p:nvSpPr>
            <p:cNvPr id="10" name="TextBox 10"/>
            <p:cNvSpPr txBox="1"/>
            <p:nvPr/>
          </p:nvSpPr>
          <p:spPr>
            <a:xfrm>
              <a:off x="0" y="-38100"/>
              <a:ext cx="164373" cy="1272287"/>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5420764" y="0"/>
            <a:ext cx="4920670" cy="10389870"/>
            <a:chOff x="0" y="0"/>
            <a:chExt cx="762341" cy="1609663"/>
          </a:xfrm>
        </p:grpSpPr>
        <p:sp>
          <p:nvSpPr>
            <p:cNvPr id="12" name="Freeform 12"/>
            <p:cNvSpPr/>
            <p:nvPr/>
          </p:nvSpPr>
          <p:spPr>
            <a:xfrm>
              <a:off x="0" y="0"/>
              <a:ext cx="762341" cy="1609663"/>
            </a:xfrm>
            <a:custGeom>
              <a:avLst/>
              <a:gdLst/>
              <a:ahLst/>
              <a:cxnLst/>
              <a:rect l="l" t="t" r="r" b="b"/>
              <a:pathLst>
                <a:path w="762341" h="1609663">
                  <a:moveTo>
                    <a:pt x="0" y="0"/>
                  </a:moveTo>
                  <a:lnTo>
                    <a:pt x="762341" y="0"/>
                  </a:lnTo>
                  <a:lnTo>
                    <a:pt x="762341" y="1609663"/>
                  </a:lnTo>
                  <a:lnTo>
                    <a:pt x="0" y="1609663"/>
                  </a:lnTo>
                  <a:close/>
                </a:path>
              </a:pathLst>
            </a:custGeom>
            <a:blipFill>
              <a:blip r:embed="rId2"/>
              <a:stretch>
                <a:fillRect l="-45797" r="-171121"/>
              </a:stretch>
            </a:blipFill>
          </p:spPr>
        </p:sp>
      </p:grpSp>
      <p:grpSp>
        <p:nvGrpSpPr>
          <p:cNvPr id="13" name="Group 13"/>
          <p:cNvGrpSpPr/>
          <p:nvPr/>
        </p:nvGrpSpPr>
        <p:grpSpPr>
          <a:xfrm>
            <a:off x="12398831" y="8781246"/>
            <a:ext cx="6519036" cy="954108"/>
            <a:chOff x="0" y="0"/>
            <a:chExt cx="1716948" cy="251288"/>
          </a:xfrm>
        </p:grpSpPr>
        <p:sp>
          <p:nvSpPr>
            <p:cNvPr id="14" name="Freeform 14"/>
            <p:cNvSpPr/>
            <p:nvPr/>
          </p:nvSpPr>
          <p:spPr>
            <a:xfrm>
              <a:off x="0" y="0"/>
              <a:ext cx="1716948" cy="251288"/>
            </a:xfrm>
            <a:custGeom>
              <a:avLst/>
              <a:gdLst/>
              <a:ahLst/>
              <a:cxnLst/>
              <a:rect l="l" t="t" r="r" b="b"/>
              <a:pathLst>
                <a:path w="1716948" h="251288">
                  <a:moveTo>
                    <a:pt x="0" y="0"/>
                  </a:moveTo>
                  <a:lnTo>
                    <a:pt x="1716948" y="0"/>
                  </a:lnTo>
                  <a:lnTo>
                    <a:pt x="1716948" y="251288"/>
                  </a:lnTo>
                  <a:lnTo>
                    <a:pt x="0" y="251288"/>
                  </a:lnTo>
                  <a:close/>
                </a:path>
              </a:pathLst>
            </a:custGeom>
            <a:gradFill rotWithShape="1">
              <a:gsLst>
                <a:gs pos="0">
                  <a:srgbClr val="254E9D">
                    <a:alpha val="0"/>
                  </a:srgbClr>
                </a:gs>
                <a:gs pos="100000">
                  <a:srgbClr val="12316D">
                    <a:alpha val="100000"/>
                  </a:srgbClr>
                </a:gs>
              </a:gsLst>
              <a:lin ang="0"/>
            </a:gradFill>
          </p:spPr>
        </p:sp>
        <p:sp>
          <p:nvSpPr>
            <p:cNvPr id="15" name="TextBox 15"/>
            <p:cNvSpPr txBox="1"/>
            <p:nvPr/>
          </p:nvSpPr>
          <p:spPr>
            <a:xfrm>
              <a:off x="0" y="-38100"/>
              <a:ext cx="1716948" cy="289388"/>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1754099" y="8115805"/>
            <a:ext cx="451308" cy="45130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lin ang="5400000"/>
            </a:gradFill>
          </p:spPr>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2479554" y="8115805"/>
            <a:ext cx="451308" cy="45130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lin ang="5400000"/>
            </a:gradFill>
          </p:spPr>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3205008" y="8115805"/>
            <a:ext cx="451308" cy="451308"/>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lin ang="5400000"/>
            </a:gradFill>
          </p:spPr>
        </p:sp>
        <p:sp>
          <p:nvSpPr>
            <p:cNvPr id="24" name="TextBox 2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5" name="Group 25"/>
          <p:cNvGrpSpPr/>
          <p:nvPr/>
        </p:nvGrpSpPr>
        <p:grpSpPr>
          <a:xfrm>
            <a:off x="3930463" y="8115805"/>
            <a:ext cx="451308" cy="451308"/>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lin ang="5400000"/>
            </a:gradFill>
          </p:spPr>
        </p:sp>
        <p:sp>
          <p:nvSpPr>
            <p:cNvPr id="27" name="TextBox 2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1012630" y="2991379"/>
            <a:ext cx="14019606" cy="5914496"/>
          </a:xfrm>
          <a:prstGeom prst="rect">
            <a:avLst/>
          </a:prstGeom>
        </p:spPr>
        <p:txBody>
          <a:bodyPr lIns="0" tIns="0" rIns="0" bIns="0" rtlCol="0" anchor="t">
            <a:spAutoFit/>
          </a:bodyPr>
          <a:lstStyle/>
          <a:p>
            <a:pPr algn="just">
              <a:lnSpc>
                <a:spcPts val="5664"/>
              </a:lnSpc>
            </a:pPr>
            <a:r>
              <a:rPr lang="en-US" sz="4045">
                <a:solidFill>
                  <a:srgbClr val="254E9D"/>
                </a:solidFill>
                <a:latin typeface="Hero Bold"/>
              </a:rPr>
              <a:t>Belakhdar Abderrahmane - M2 ISI computer science </a:t>
            </a:r>
          </a:p>
          <a:p>
            <a:pPr algn="just">
              <a:lnSpc>
                <a:spcPts val="5664"/>
              </a:lnSpc>
            </a:pPr>
            <a:r>
              <a:rPr lang="en-US" sz="4045">
                <a:solidFill>
                  <a:srgbClr val="254E9D"/>
                </a:solidFill>
                <a:latin typeface="Hero Bold"/>
              </a:rPr>
              <a:t>Azzaz youssef - L3 computer Science</a:t>
            </a:r>
          </a:p>
          <a:p>
            <a:pPr algn="just">
              <a:lnSpc>
                <a:spcPts val="5944"/>
              </a:lnSpc>
            </a:pPr>
            <a:r>
              <a:rPr lang="en-US" sz="4245">
                <a:solidFill>
                  <a:srgbClr val="254E9D"/>
                </a:solidFill>
                <a:latin typeface="Hero Bold"/>
              </a:rPr>
              <a:t>Haoud Azzedine - L3 computer Science</a:t>
            </a:r>
          </a:p>
          <a:p>
            <a:pPr algn="just">
              <a:lnSpc>
                <a:spcPts val="5944"/>
              </a:lnSpc>
            </a:pPr>
            <a:endParaRPr lang="en-US" sz="4245">
              <a:solidFill>
                <a:srgbClr val="254E9D"/>
              </a:solidFill>
              <a:latin typeface="Hero Bold"/>
            </a:endParaRPr>
          </a:p>
          <a:p>
            <a:pPr algn="just">
              <a:lnSpc>
                <a:spcPts val="5944"/>
              </a:lnSpc>
            </a:pPr>
            <a:endParaRPr lang="en-US" sz="4245">
              <a:solidFill>
                <a:srgbClr val="254E9D"/>
              </a:solidFill>
              <a:latin typeface="Hero Bold"/>
            </a:endParaRPr>
          </a:p>
          <a:p>
            <a:pPr algn="just">
              <a:lnSpc>
                <a:spcPts val="5944"/>
              </a:lnSpc>
            </a:pPr>
            <a:r>
              <a:rPr lang="en-US" sz="4245">
                <a:solidFill>
                  <a:srgbClr val="254E9D"/>
                </a:solidFill>
                <a:latin typeface="Hero Bold"/>
              </a:rPr>
              <a:t>`` Mustapha Stamboli Mascara University </a:t>
            </a:r>
            <a:r>
              <a:rPr lang="en-US" sz="4245">
                <a:solidFill>
                  <a:srgbClr val="254E9D"/>
                </a:solidFill>
                <a:latin typeface="Hero"/>
              </a:rPr>
              <a:t>``</a:t>
            </a:r>
          </a:p>
          <a:p>
            <a:pPr algn="just">
              <a:lnSpc>
                <a:spcPts val="5944"/>
              </a:lnSpc>
            </a:pPr>
            <a:endParaRPr lang="en-US" sz="4245">
              <a:solidFill>
                <a:srgbClr val="254E9D"/>
              </a:solidFill>
              <a:latin typeface="Hero"/>
            </a:endParaRPr>
          </a:p>
          <a:p>
            <a:pPr algn="just">
              <a:lnSpc>
                <a:spcPts val="5944"/>
              </a:lnSpc>
            </a:pPr>
            <a:endParaRPr lang="en-US" sz="4245">
              <a:solidFill>
                <a:srgbClr val="254E9D"/>
              </a:solidFill>
              <a:latin typeface="Hero"/>
            </a:endParaRPr>
          </a:p>
        </p:txBody>
      </p:sp>
      <p:sp>
        <p:nvSpPr>
          <p:cNvPr id="29" name="TextBox 29"/>
          <p:cNvSpPr txBox="1"/>
          <p:nvPr/>
        </p:nvSpPr>
        <p:spPr>
          <a:xfrm>
            <a:off x="1565187" y="857250"/>
            <a:ext cx="4486211" cy="1566544"/>
          </a:xfrm>
          <a:prstGeom prst="rect">
            <a:avLst/>
          </a:prstGeom>
        </p:spPr>
        <p:txBody>
          <a:bodyPr lIns="0" tIns="0" rIns="0" bIns="0" rtlCol="0" anchor="t">
            <a:spAutoFit/>
          </a:bodyPr>
          <a:lstStyle/>
          <a:p>
            <a:pPr>
              <a:lnSpc>
                <a:spcPts val="12880"/>
              </a:lnSpc>
            </a:pPr>
            <a:r>
              <a:rPr lang="en-US" sz="9200">
                <a:solidFill>
                  <a:srgbClr val="254E9D"/>
                </a:solidFill>
                <a:latin typeface="Antonio Ultra-Bold"/>
              </a:rPr>
              <a:t>About Us</a:t>
            </a:r>
          </a:p>
        </p:txBody>
      </p:sp>
      <p:sp>
        <p:nvSpPr>
          <p:cNvPr id="30" name="Freeform 30"/>
          <p:cNvSpPr/>
          <p:nvPr/>
        </p:nvSpPr>
        <p:spPr>
          <a:xfrm>
            <a:off x="312051" y="8781246"/>
            <a:ext cx="887151" cy="698631"/>
          </a:xfrm>
          <a:custGeom>
            <a:avLst/>
            <a:gdLst/>
            <a:ahLst/>
            <a:cxnLst/>
            <a:rect l="l" t="t" r="r" b="b"/>
            <a:pathLst>
              <a:path w="887151" h="698631">
                <a:moveTo>
                  <a:pt x="0" y="0"/>
                </a:moveTo>
                <a:lnTo>
                  <a:pt x="887151" y="0"/>
                </a:lnTo>
                <a:lnTo>
                  <a:pt x="887151" y="698632"/>
                </a:lnTo>
                <a:lnTo>
                  <a:pt x="0" y="6986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254E9D">
                <a:alpha val="100000"/>
              </a:srgbClr>
            </a:gs>
            <a:gs pos="100000">
              <a:srgbClr val="12316D">
                <a:alpha val="1000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624102" y="-5389014"/>
            <a:ext cx="12736762" cy="15676014"/>
            <a:chOff x="0" y="0"/>
            <a:chExt cx="660400" cy="812800"/>
          </a:xfrm>
        </p:grpSpPr>
        <p:sp>
          <p:nvSpPr>
            <p:cNvPr id="3" name="Freeform 3"/>
            <p:cNvSpPr/>
            <p:nvPr/>
          </p:nvSpPr>
          <p:spPr>
            <a:xfrm>
              <a:off x="0" y="0"/>
              <a:ext cx="660400" cy="812800"/>
            </a:xfrm>
            <a:custGeom>
              <a:avLst/>
              <a:gdLst/>
              <a:ahLst/>
              <a:cxnLst/>
              <a:rect l="l" t="t" r="r" b="b"/>
              <a:pathLst>
                <a:path w="660400" h="812800">
                  <a:moveTo>
                    <a:pt x="220252" y="793731"/>
                  </a:moveTo>
                  <a:cubicBezTo>
                    <a:pt x="254109" y="805245"/>
                    <a:pt x="292600" y="812800"/>
                    <a:pt x="330378" y="812800"/>
                  </a:cubicBezTo>
                  <a:cubicBezTo>
                    <a:pt x="368157" y="812800"/>
                    <a:pt x="404509" y="806323"/>
                    <a:pt x="438009" y="794809"/>
                  </a:cubicBezTo>
                  <a:cubicBezTo>
                    <a:pt x="438723" y="794450"/>
                    <a:pt x="439435" y="794450"/>
                    <a:pt x="440148" y="794090"/>
                  </a:cubicBezTo>
                  <a:cubicBezTo>
                    <a:pt x="565955" y="748035"/>
                    <a:pt x="658618" y="626421"/>
                    <a:pt x="660400" y="484298"/>
                  </a:cubicBezTo>
                  <a:lnTo>
                    <a:pt x="660400" y="0"/>
                  </a:lnTo>
                  <a:lnTo>
                    <a:pt x="0" y="0"/>
                  </a:lnTo>
                  <a:lnTo>
                    <a:pt x="0" y="483939"/>
                  </a:lnTo>
                  <a:cubicBezTo>
                    <a:pt x="1782" y="627140"/>
                    <a:pt x="93019" y="748755"/>
                    <a:pt x="220252" y="793731"/>
                  </a:cubicBezTo>
                  <a:close/>
                </a:path>
              </a:pathLst>
            </a:custGeom>
            <a:solidFill>
              <a:srgbClr val="FFFFFF"/>
            </a:solidFill>
          </p:spPr>
        </p:sp>
        <p:sp>
          <p:nvSpPr>
            <p:cNvPr id="4" name="TextBox 4"/>
            <p:cNvSpPr txBox="1"/>
            <p:nvPr/>
          </p:nvSpPr>
          <p:spPr>
            <a:xfrm>
              <a:off x="0" y="-38100"/>
              <a:ext cx="660400" cy="723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624102" y="2122777"/>
            <a:ext cx="6368381" cy="8164223"/>
            <a:chOff x="0" y="0"/>
            <a:chExt cx="1677269" cy="2150248"/>
          </a:xfrm>
        </p:grpSpPr>
        <p:sp>
          <p:nvSpPr>
            <p:cNvPr id="6" name="Freeform 6"/>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FFFFFF"/>
            </a:solidFill>
          </p:spPr>
        </p:sp>
        <p:sp>
          <p:nvSpPr>
            <p:cNvPr id="7" name="TextBox 7"/>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0" y="2800473"/>
            <a:ext cx="624102" cy="4686054"/>
            <a:chOff x="0" y="0"/>
            <a:chExt cx="164373" cy="1234187"/>
          </a:xfrm>
        </p:grpSpPr>
        <p:sp>
          <p:nvSpPr>
            <p:cNvPr id="9" name="Freeform 9"/>
            <p:cNvSpPr/>
            <p:nvPr/>
          </p:nvSpPr>
          <p:spPr>
            <a:xfrm>
              <a:off x="0" y="0"/>
              <a:ext cx="164373" cy="1234187"/>
            </a:xfrm>
            <a:custGeom>
              <a:avLst/>
              <a:gdLst/>
              <a:ahLst/>
              <a:cxnLst/>
              <a:rect l="l" t="t" r="r" b="b"/>
              <a:pathLst>
                <a:path w="164373" h="1234187">
                  <a:moveTo>
                    <a:pt x="0" y="0"/>
                  </a:moveTo>
                  <a:lnTo>
                    <a:pt x="164373" y="0"/>
                  </a:lnTo>
                  <a:lnTo>
                    <a:pt x="164373" y="1234187"/>
                  </a:lnTo>
                  <a:lnTo>
                    <a:pt x="0" y="1234187"/>
                  </a:lnTo>
                  <a:close/>
                </a:path>
              </a:pathLst>
            </a:custGeom>
            <a:gradFill rotWithShape="1">
              <a:gsLst>
                <a:gs pos="0">
                  <a:srgbClr val="254E9D">
                    <a:alpha val="100000"/>
                  </a:srgbClr>
                </a:gs>
                <a:gs pos="100000">
                  <a:srgbClr val="12316D">
                    <a:alpha val="100000"/>
                  </a:srgbClr>
                </a:gs>
              </a:gsLst>
              <a:lin ang="5400000"/>
            </a:gradFill>
          </p:spPr>
        </p:sp>
        <p:sp>
          <p:nvSpPr>
            <p:cNvPr id="10" name="TextBox 10"/>
            <p:cNvSpPr txBox="1"/>
            <p:nvPr/>
          </p:nvSpPr>
          <p:spPr>
            <a:xfrm>
              <a:off x="0" y="-38100"/>
              <a:ext cx="164373" cy="1272287"/>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2398831" y="8781246"/>
            <a:ext cx="6519036" cy="954108"/>
            <a:chOff x="0" y="0"/>
            <a:chExt cx="1716948" cy="251288"/>
          </a:xfrm>
        </p:grpSpPr>
        <p:sp>
          <p:nvSpPr>
            <p:cNvPr id="12" name="Freeform 12"/>
            <p:cNvSpPr/>
            <p:nvPr/>
          </p:nvSpPr>
          <p:spPr>
            <a:xfrm>
              <a:off x="0" y="0"/>
              <a:ext cx="1716948" cy="251288"/>
            </a:xfrm>
            <a:custGeom>
              <a:avLst/>
              <a:gdLst/>
              <a:ahLst/>
              <a:cxnLst/>
              <a:rect l="l" t="t" r="r" b="b"/>
              <a:pathLst>
                <a:path w="1716948" h="251288">
                  <a:moveTo>
                    <a:pt x="0" y="0"/>
                  </a:moveTo>
                  <a:lnTo>
                    <a:pt x="1716948" y="0"/>
                  </a:lnTo>
                  <a:lnTo>
                    <a:pt x="1716948" y="251288"/>
                  </a:lnTo>
                  <a:lnTo>
                    <a:pt x="0" y="251288"/>
                  </a:lnTo>
                  <a:close/>
                </a:path>
              </a:pathLst>
            </a:custGeom>
            <a:gradFill rotWithShape="1">
              <a:gsLst>
                <a:gs pos="0">
                  <a:srgbClr val="254E9D">
                    <a:alpha val="0"/>
                  </a:srgbClr>
                </a:gs>
                <a:gs pos="100000">
                  <a:srgbClr val="12316D">
                    <a:alpha val="100000"/>
                  </a:srgbClr>
                </a:gs>
              </a:gsLst>
              <a:lin ang="0"/>
            </a:gradFill>
          </p:spPr>
        </p:sp>
        <p:sp>
          <p:nvSpPr>
            <p:cNvPr id="13" name="TextBox 13"/>
            <p:cNvSpPr txBox="1"/>
            <p:nvPr/>
          </p:nvSpPr>
          <p:spPr>
            <a:xfrm>
              <a:off x="0" y="-38100"/>
              <a:ext cx="1716948" cy="289388"/>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1565187" y="3357491"/>
            <a:ext cx="11258013" cy="2048229"/>
          </a:xfrm>
          <a:prstGeom prst="rect">
            <a:avLst/>
          </a:prstGeom>
        </p:spPr>
        <p:txBody>
          <a:bodyPr lIns="0" tIns="0" rIns="0" bIns="0" rtlCol="0" anchor="t">
            <a:spAutoFit/>
          </a:bodyPr>
          <a:lstStyle/>
          <a:p>
            <a:pPr algn="just">
              <a:lnSpc>
                <a:spcPts val="4105"/>
              </a:lnSpc>
            </a:pPr>
            <a:r>
              <a:rPr lang="en-US" sz="2932">
                <a:solidFill>
                  <a:srgbClr val="254E9D"/>
                </a:solidFill>
                <a:latin typeface="Hero"/>
              </a:rPr>
              <a:t>Polypharmacy makes medication shortages worse by increasing demand for certain drugs. This creates problems in getting enough medication, which is tough for patients who need many drugs to stay healthy.</a:t>
            </a:r>
          </a:p>
        </p:txBody>
      </p:sp>
      <p:sp>
        <p:nvSpPr>
          <p:cNvPr id="15" name="TextBox 15"/>
          <p:cNvSpPr txBox="1"/>
          <p:nvPr/>
        </p:nvSpPr>
        <p:spPr>
          <a:xfrm>
            <a:off x="1565187" y="857250"/>
            <a:ext cx="8607934" cy="1566544"/>
          </a:xfrm>
          <a:prstGeom prst="rect">
            <a:avLst/>
          </a:prstGeom>
        </p:spPr>
        <p:txBody>
          <a:bodyPr lIns="0" tIns="0" rIns="0" bIns="0" rtlCol="0" anchor="t">
            <a:spAutoFit/>
          </a:bodyPr>
          <a:lstStyle/>
          <a:p>
            <a:pPr>
              <a:lnSpc>
                <a:spcPts val="12880"/>
              </a:lnSpc>
            </a:pPr>
            <a:r>
              <a:rPr lang="en-US" sz="9200">
                <a:solidFill>
                  <a:srgbClr val="254E9D"/>
                </a:solidFill>
                <a:latin typeface="Antonio Ultra-Bold"/>
              </a:rPr>
              <a:t>Problematic</a:t>
            </a:r>
          </a:p>
        </p:txBody>
      </p:sp>
      <p:sp>
        <p:nvSpPr>
          <p:cNvPr id="16" name="Freeform 16"/>
          <p:cNvSpPr/>
          <p:nvPr/>
        </p:nvSpPr>
        <p:spPr>
          <a:xfrm>
            <a:off x="11378210" y="1726247"/>
            <a:ext cx="6909790" cy="6158776"/>
          </a:xfrm>
          <a:custGeom>
            <a:avLst/>
            <a:gdLst/>
            <a:ahLst/>
            <a:cxnLst/>
            <a:rect l="l" t="t" r="r" b="b"/>
            <a:pathLst>
              <a:path w="6909790" h="6158776">
                <a:moveTo>
                  <a:pt x="0" y="0"/>
                </a:moveTo>
                <a:lnTo>
                  <a:pt x="6909790" y="0"/>
                </a:lnTo>
                <a:lnTo>
                  <a:pt x="6909790" y="6158777"/>
                </a:lnTo>
                <a:lnTo>
                  <a:pt x="0" y="6158777"/>
                </a:lnTo>
                <a:lnTo>
                  <a:pt x="0" y="0"/>
                </a:lnTo>
                <a:close/>
              </a:path>
            </a:pathLst>
          </a:custGeom>
          <a:blipFill>
            <a:blip r:embed="rId2"/>
            <a:stretch>
              <a:fillRect l="-5480"/>
            </a:stretch>
          </a:blipFill>
        </p:spPr>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45604" y="-5037534"/>
            <a:ext cx="17442396" cy="15676014"/>
            <a:chOff x="0" y="0"/>
            <a:chExt cx="904387" cy="812800"/>
          </a:xfrm>
        </p:grpSpPr>
        <p:sp>
          <p:nvSpPr>
            <p:cNvPr id="3" name="Freeform 3"/>
            <p:cNvSpPr/>
            <p:nvPr/>
          </p:nvSpPr>
          <p:spPr>
            <a:xfrm>
              <a:off x="0" y="0"/>
              <a:ext cx="904387" cy="812800"/>
            </a:xfrm>
            <a:custGeom>
              <a:avLst/>
              <a:gdLst/>
              <a:ahLst/>
              <a:cxnLst/>
              <a:rect l="l" t="t" r="r" b="b"/>
              <a:pathLst>
                <a:path w="904387" h="812800">
                  <a:moveTo>
                    <a:pt x="301625" y="793731"/>
                  </a:moveTo>
                  <a:cubicBezTo>
                    <a:pt x="347991" y="805245"/>
                    <a:pt x="400702" y="812800"/>
                    <a:pt x="452437" y="812800"/>
                  </a:cubicBezTo>
                  <a:cubicBezTo>
                    <a:pt x="504173" y="812800"/>
                    <a:pt x="553956" y="806323"/>
                    <a:pt x="599833" y="794809"/>
                  </a:cubicBezTo>
                  <a:cubicBezTo>
                    <a:pt x="600810" y="794450"/>
                    <a:pt x="601786" y="794450"/>
                    <a:pt x="602762" y="794090"/>
                  </a:cubicBezTo>
                  <a:cubicBezTo>
                    <a:pt x="775049" y="748035"/>
                    <a:pt x="901947" y="626421"/>
                    <a:pt x="904387" y="484298"/>
                  </a:cubicBezTo>
                  <a:lnTo>
                    <a:pt x="904387" y="0"/>
                  </a:lnTo>
                  <a:lnTo>
                    <a:pt x="0" y="0"/>
                  </a:lnTo>
                  <a:lnTo>
                    <a:pt x="0" y="483939"/>
                  </a:lnTo>
                  <a:cubicBezTo>
                    <a:pt x="2440" y="627140"/>
                    <a:pt x="127385" y="748755"/>
                    <a:pt x="301625" y="793731"/>
                  </a:cubicBezTo>
                  <a:close/>
                </a:path>
              </a:pathLst>
            </a:custGeom>
            <a:solidFill>
              <a:srgbClr val="254E9D"/>
            </a:solidFill>
          </p:spPr>
        </p:sp>
        <p:sp>
          <p:nvSpPr>
            <p:cNvPr id="4" name="TextBox 4"/>
            <p:cNvSpPr txBox="1"/>
            <p:nvPr/>
          </p:nvSpPr>
          <p:spPr>
            <a:xfrm>
              <a:off x="0" y="-38100"/>
              <a:ext cx="904387" cy="723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624102" y="2122777"/>
            <a:ext cx="6368381" cy="8164223"/>
            <a:chOff x="0" y="0"/>
            <a:chExt cx="1677269" cy="2150248"/>
          </a:xfrm>
        </p:grpSpPr>
        <p:sp>
          <p:nvSpPr>
            <p:cNvPr id="6" name="Freeform 6"/>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254E9D"/>
            </a:solidFill>
          </p:spPr>
        </p:sp>
        <p:sp>
          <p:nvSpPr>
            <p:cNvPr id="7" name="TextBox 7"/>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0" y="2800473"/>
            <a:ext cx="624102" cy="4686054"/>
            <a:chOff x="0" y="0"/>
            <a:chExt cx="164373" cy="1234187"/>
          </a:xfrm>
        </p:grpSpPr>
        <p:sp>
          <p:nvSpPr>
            <p:cNvPr id="9" name="Freeform 9"/>
            <p:cNvSpPr/>
            <p:nvPr/>
          </p:nvSpPr>
          <p:spPr>
            <a:xfrm>
              <a:off x="0" y="0"/>
              <a:ext cx="164373" cy="1234187"/>
            </a:xfrm>
            <a:custGeom>
              <a:avLst/>
              <a:gdLst/>
              <a:ahLst/>
              <a:cxnLst/>
              <a:rect l="l" t="t" r="r" b="b"/>
              <a:pathLst>
                <a:path w="164373" h="1234187">
                  <a:moveTo>
                    <a:pt x="0" y="0"/>
                  </a:moveTo>
                  <a:lnTo>
                    <a:pt x="164373" y="0"/>
                  </a:lnTo>
                  <a:lnTo>
                    <a:pt x="164373" y="1234187"/>
                  </a:lnTo>
                  <a:lnTo>
                    <a:pt x="0" y="1234187"/>
                  </a:ln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0" name="TextBox 10"/>
            <p:cNvSpPr txBox="1"/>
            <p:nvPr/>
          </p:nvSpPr>
          <p:spPr>
            <a:xfrm>
              <a:off x="0" y="-38100"/>
              <a:ext cx="164373" cy="1272287"/>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565187" y="3590905"/>
            <a:ext cx="4391312" cy="6173660"/>
            <a:chOff x="0" y="0"/>
            <a:chExt cx="1156560" cy="1625984"/>
          </a:xfrm>
        </p:grpSpPr>
        <p:sp>
          <p:nvSpPr>
            <p:cNvPr id="12" name="Freeform 12"/>
            <p:cNvSpPr/>
            <p:nvPr/>
          </p:nvSpPr>
          <p:spPr>
            <a:xfrm>
              <a:off x="0" y="0"/>
              <a:ext cx="1156560" cy="1625984"/>
            </a:xfrm>
            <a:custGeom>
              <a:avLst/>
              <a:gdLst/>
              <a:ahLst/>
              <a:cxnLst/>
              <a:rect l="l" t="t" r="r" b="b"/>
              <a:pathLst>
                <a:path w="1156560" h="1625984">
                  <a:moveTo>
                    <a:pt x="89913" y="0"/>
                  </a:moveTo>
                  <a:lnTo>
                    <a:pt x="1066646" y="0"/>
                  </a:lnTo>
                  <a:cubicBezTo>
                    <a:pt x="1090493" y="0"/>
                    <a:pt x="1113363" y="9473"/>
                    <a:pt x="1130225" y="26335"/>
                  </a:cubicBezTo>
                  <a:cubicBezTo>
                    <a:pt x="1147087" y="43197"/>
                    <a:pt x="1156560" y="66067"/>
                    <a:pt x="1156560" y="89913"/>
                  </a:cubicBezTo>
                  <a:lnTo>
                    <a:pt x="1156560" y="1536071"/>
                  </a:lnTo>
                  <a:cubicBezTo>
                    <a:pt x="1156560" y="1559918"/>
                    <a:pt x="1147087" y="1582787"/>
                    <a:pt x="1130225" y="1599649"/>
                  </a:cubicBezTo>
                  <a:cubicBezTo>
                    <a:pt x="1113363" y="1616512"/>
                    <a:pt x="1090493" y="1625984"/>
                    <a:pt x="1066646" y="1625984"/>
                  </a:cubicBezTo>
                  <a:lnTo>
                    <a:pt x="89913" y="1625984"/>
                  </a:lnTo>
                  <a:cubicBezTo>
                    <a:pt x="40256" y="1625984"/>
                    <a:pt x="0" y="1585729"/>
                    <a:pt x="0" y="1536071"/>
                  </a:cubicBezTo>
                  <a:lnTo>
                    <a:pt x="0" y="89913"/>
                  </a:lnTo>
                  <a:cubicBezTo>
                    <a:pt x="0" y="66067"/>
                    <a:pt x="9473" y="43197"/>
                    <a:pt x="26335" y="26335"/>
                  </a:cubicBezTo>
                  <a:cubicBezTo>
                    <a:pt x="43197" y="9473"/>
                    <a:pt x="66067" y="0"/>
                    <a:pt x="89913" y="0"/>
                  </a:cubicBezTo>
                  <a:close/>
                </a:path>
              </a:pathLst>
            </a:custGeom>
            <a:solidFill>
              <a:srgbClr val="FFFFFF"/>
            </a:solidFill>
          </p:spPr>
        </p:sp>
        <p:sp>
          <p:nvSpPr>
            <p:cNvPr id="13" name="TextBox 13"/>
            <p:cNvSpPr txBox="1"/>
            <p:nvPr/>
          </p:nvSpPr>
          <p:spPr>
            <a:xfrm>
              <a:off x="0" y="-38100"/>
              <a:ext cx="1156560" cy="1664084"/>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6903279" y="3590905"/>
            <a:ext cx="4545877" cy="6173660"/>
            <a:chOff x="0" y="0"/>
            <a:chExt cx="1197268" cy="1625984"/>
          </a:xfrm>
        </p:grpSpPr>
        <p:sp>
          <p:nvSpPr>
            <p:cNvPr id="15" name="Freeform 15"/>
            <p:cNvSpPr/>
            <p:nvPr/>
          </p:nvSpPr>
          <p:spPr>
            <a:xfrm>
              <a:off x="0" y="0"/>
              <a:ext cx="1197268" cy="1625984"/>
            </a:xfrm>
            <a:custGeom>
              <a:avLst/>
              <a:gdLst/>
              <a:ahLst/>
              <a:cxnLst/>
              <a:rect l="l" t="t" r="r" b="b"/>
              <a:pathLst>
                <a:path w="1197268" h="1625984">
                  <a:moveTo>
                    <a:pt x="86856" y="0"/>
                  </a:moveTo>
                  <a:lnTo>
                    <a:pt x="1110412" y="0"/>
                  </a:lnTo>
                  <a:cubicBezTo>
                    <a:pt x="1133447" y="0"/>
                    <a:pt x="1155540" y="9151"/>
                    <a:pt x="1171828" y="25440"/>
                  </a:cubicBezTo>
                  <a:cubicBezTo>
                    <a:pt x="1188117" y="41728"/>
                    <a:pt x="1197268" y="63821"/>
                    <a:pt x="1197268" y="86856"/>
                  </a:cubicBezTo>
                  <a:lnTo>
                    <a:pt x="1197268" y="1539128"/>
                  </a:lnTo>
                  <a:cubicBezTo>
                    <a:pt x="1197268" y="1562164"/>
                    <a:pt x="1188117" y="1584256"/>
                    <a:pt x="1171828" y="1600545"/>
                  </a:cubicBezTo>
                  <a:cubicBezTo>
                    <a:pt x="1155540" y="1616834"/>
                    <a:pt x="1133447" y="1625984"/>
                    <a:pt x="1110412" y="1625984"/>
                  </a:cubicBezTo>
                  <a:lnTo>
                    <a:pt x="86856" y="1625984"/>
                  </a:lnTo>
                  <a:cubicBezTo>
                    <a:pt x="63821" y="1625984"/>
                    <a:pt x="41728" y="1616834"/>
                    <a:pt x="25440" y="1600545"/>
                  </a:cubicBezTo>
                  <a:cubicBezTo>
                    <a:pt x="9151" y="1584256"/>
                    <a:pt x="0" y="1562164"/>
                    <a:pt x="0" y="1539128"/>
                  </a:cubicBezTo>
                  <a:lnTo>
                    <a:pt x="0" y="86856"/>
                  </a:lnTo>
                  <a:cubicBezTo>
                    <a:pt x="0" y="63821"/>
                    <a:pt x="9151" y="41728"/>
                    <a:pt x="25440" y="25440"/>
                  </a:cubicBezTo>
                  <a:cubicBezTo>
                    <a:pt x="41728" y="9151"/>
                    <a:pt x="63821" y="0"/>
                    <a:pt x="86856" y="0"/>
                  </a:cubicBezTo>
                  <a:close/>
                </a:path>
              </a:pathLst>
            </a:custGeom>
            <a:solidFill>
              <a:srgbClr val="FFFFFF"/>
            </a:solidFill>
          </p:spPr>
        </p:sp>
        <p:sp>
          <p:nvSpPr>
            <p:cNvPr id="16" name="TextBox 16"/>
            <p:cNvSpPr txBox="1"/>
            <p:nvPr/>
          </p:nvSpPr>
          <p:spPr>
            <a:xfrm>
              <a:off x="0" y="-38100"/>
              <a:ext cx="1197268" cy="1664084"/>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123232" y="5718810"/>
            <a:ext cx="883910" cy="88391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6461324" y="5718810"/>
            <a:ext cx="883910" cy="88391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3" name="Freeform 23"/>
          <p:cNvSpPr/>
          <p:nvPr/>
        </p:nvSpPr>
        <p:spPr>
          <a:xfrm>
            <a:off x="12917288" y="6938191"/>
            <a:ext cx="887151" cy="698631"/>
          </a:xfrm>
          <a:custGeom>
            <a:avLst/>
            <a:gdLst/>
            <a:ahLst/>
            <a:cxnLst/>
            <a:rect l="l" t="t" r="r" b="b"/>
            <a:pathLst>
              <a:path w="887151" h="698631">
                <a:moveTo>
                  <a:pt x="0" y="0"/>
                </a:moveTo>
                <a:lnTo>
                  <a:pt x="887151" y="0"/>
                </a:lnTo>
                <a:lnTo>
                  <a:pt x="887151" y="698631"/>
                </a:lnTo>
                <a:lnTo>
                  <a:pt x="0" y="6986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4" name="TextBox 24"/>
          <p:cNvSpPr txBox="1"/>
          <p:nvPr/>
        </p:nvSpPr>
        <p:spPr>
          <a:xfrm>
            <a:off x="1183791" y="241908"/>
            <a:ext cx="8730394" cy="1566544"/>
          </a:xfrm>
          <a:prstGeom prst="rect">
            <a:avLst/>
          </a:prstGeom>
        </p:spPr>
        <p:txBody>
          <a:bodyPr lIns="0" tIns="0" rIns="0" bIns="0" rtlCol="0" anchor="t">
            <a:spAutoFit/>
          </a:bodyPr>
          <a:lstStyle/>
          <a:p>
            <a:pPr>
              <a:lnSpc>
                <a:spcPts val="12880"/>
              </a:lnSpc>
            </a:pPr>
            <a:r>
              <a:rPr lang="en-US" sz="9200">
                <a:solidFill>
                  <a:srgbClr val="FFFFFF"/>
                </a:solidFill>
                <a:latin typeface="League Spartan"/>
              </a:rPr>
              <a:t>Our Solution</a:t>
            </a:r>
          </a:p>
        </p:txBody>
      </p:sp>
      <p:sp>
        <p:nvSpPr>
          <p:cNvPr id="25" name="TextBox 25"/>
          <p:cNvSpPr txBox="1"/>
          <p:nvPr/>
        </p:nvSpPr>
        <p:spPr>
          <a:xfrm>
            <a:off x="2514620" y="3759576"/>
            <a:ext cx="2475272" cy="895985"/>
          </a:xfrm>
          <a:prstGeom prst="rect">
            <a:avLst/>
          </a:prstGeom>
        </p:spPr>
        <p:txBody>
          <a:bodyPr lIns="0" tIns="0" rIns="0" bIns="0" rtlCol="0" anchor="t">
            <a:spAutoFit/>
          </a:bodyPr>
          <a:lstStyle/>
          <a:p>
            <a:pPr algn="ctr">
              <a:lnSpc>
                <a:spcPts val="3639"/>
              </a:lnSpc>
            </a:pPr>
            <a:r>
              <a:rPr lang="en-US" sz="2599">
                <a:solidFill>
                  <a:srgbClr val="254E9D"/>
                </a:solidFill>
                <a:latin typeface="League Spartan"/>
              </a:rPr>
              <a:t>Medication Optimization</a:t>
            </a:r>
          </a:p>
        </p:txBody>
      </p:sp>
      <p:sp>
        <p:nvSpPr>
          <p:cNvPr id="26" name="TextBox 26"/>
          <p:cNvSpPr txBox="1"/>
          <p:nvPr/>
        </p:nvSpPr>
        <p:spPr>
          <a:xfrm>
            <a:off x="1269516" y="5823457"/>
            <a:ext cx="591341" cy="607941"/>
          </a:xfrm>
          <a:prstGeom prst="rect">
            <a:avLst/>
          </a:prstGeom>
        </p:spPr>
        <p:txBody>
          <a:bodyPr lIns="0" tIns="0" rIns="0" bIns="0" rtlCol="0" anchor="t">
            <a:spAutoFit/>
          </a:bodyPr>
          <a:lstStyle/>
          <a:p>
            <a:pPr algn="ctr">
              <a:lnSpc>
                <a:spcPts val="4997"/>
              </a:lnSpc>
            </a:pPr>
            <a:r>
              <a:rPr lang="en-US" sz="3569">
                <a:solidFill>
                  <a:srgbClr val="FFFFFF"/>
                </a:solidFill>
                <a:latin typeface="Antonio Ultra-Bold"/>
              </a:rPr>
              <a:t>01</a:t>
            </a:r>
          </a:p>
        </p:txBody>
      </p:sp>
      <p:sp>
        <p:nvSpPr>
          <p:cNvPr id="27" name="TextBox 27"/>
          <p:cNvSpPr txBox="1"/>
          <p:nvPr/>
        </p:nvSpPr>
        <p:spPr>
          <a:xfrm>
            <a:off x="6607609" y="5823457"/>
            <a:ext cx="591341" cy="607941"/>
          </a:xfrm>
          <a:prstGeom prst="rect">
            <a:avLst/>
          </a:prstGeom>
        </p:spPr>
        <p:txBody>
          <a:bodyPr lIns="0" tIns="0" rIns="0" bIns="0" rtlCol="0" anchor="t">
            <a:spAutoFit/>
          </a:bodyPr>
          <a:lstStyle/>
          <a:p>
            <a:pPr algn="ctr">
              <a:lnSpc>
                <a:spcPts val="4997"/>
              </a:lnSpc>
            </a:pPr>
            <a:r>
              <a:rPr lang="en-US" sz="3569">
                <a:solidFill>
                  <a:srgbClr val="FFFFFF"/>
                </a:solidFill>
                <a:latin typeface="Antonio Ultra-Bold"/>
              </a:rPr>
              <a:t>02</a:t>
            </a:r>
          </a:p>
        </p:txBody>
      </p:sp>
      <p:sp>
        <p:nvSpPr>
          <p:cNvPr id="28" name="TextBox 28"/>
          <p:cNvSpPr txBox="1"/>
          <p:nvPr/>
        </p:nvSpPr>
        <p:spPr>
          <a:xfrm>
            <a:off x="2077085" y="4919219"/>
            <a:ext cx="3879414" cy="3990318"/>
          </a:xfrm>
          <a:prstGeom prst="rect">
            <a:avLst/>
          </a:prstGeom>
        </p:spPr>
        <p:txBody>
          <a:bodyPr lIns="0" tIns="0" rIns="0" bIns="0" rtlCol="0" anchor="t">
            <a:spAutoFit/>
          </a:bodyPr>
          <a:lstStyle/>
          <a:p>
            <a:pPr>
              <a:lnSpc>
                <a:spcPts val="3186"/>
              </a:lnSpc>
            </a:pPr>
            <a:r>
              <a:rPr lang="en-US" sz="2275">
                <a:solidFill>
                  <a:srgbClr val="254E9D"/>
                </a:solidFill>
                <a:latin typeface="Hero Bold"/>
              </a:rPr>
              <a:t>Healthcare professionals can review patients' medication regimens regularly to identify and eliminate unnecessary or redundant medications, reducing overall demand for medications and minimizing the risk of shortages.</a:t>
            </a:r>
          </a:p>
        </p:txBody>
      </p:sp>
      <p:sp>
        <p:nvSpPr>
          <p:cNvPr id="29" name="TextBox 29"/>
          <p:cNvSpPr txBox="1"/>
          <p:nvPr/>
        </p:nvSpPr>
        <p:spPr>
          <a:xfrm>
            <a:off x="7564309" y="3759576"/>
            <a:ext cx="3271119" cy="896320"/>
          </a:xfrm>
          <a:prstGeom prst="rect">
            <a:avLst/>
          </a:prstGeom>
        </p:spPr>
        <p:txBody>
          <a:bodyPr lIns="0" tIns="0" rIns="0" bIns="0" rtlCol="0" anchor="t">
            <a:spAutoFit/>
          </a:bodyPr>
          <a:lstStyle/>
          <a:p>
            <a:pPr algn="ctr">
              <a:lnSpc>
                <a:spcPts val="3621"/>
              </a:lnSpc>
            </a:pPr>
            <a:r>
              <a:rPr lang="en-US" sz="2586">
                <a:solidFill>
                  <a:srgbClr val="254E9D"/>
                </a:solidFill>
                <a:latin typeface="League Spartan"/>
              </a:rPr>
              <a:t>Collaboration and Communication</a:t>
            </a:r>
          </a:p>
        </p:txBody>
      </p:sp>
      <p:sp>
        <p:nvSpPr>
          <p:cNvPr id="30" name="TextBox 30"/>
          <p:cNvSpPr txBox="1"/>
          <p:nvPr/>
        </p:nvSpPr>
        <p:spPr>
          <a:xfrm>
            <a:off x="7564309" y="5044440"/>
            <a:ext cx="3661587" cy="3995839"/>
          </a:xfrm>
          <a:prstGeom prst="rect">
            <a:avLst/>
          </a:prstGeom>
        </p:spPr>
        <p:txBody>
          <a:bodyPr lIns="0" tIns="0" rIns="0" bIns="0" rtlCol="0" anchor="t">
            <a:spAutoFit/>
          </a:bodyPr>
          <a:lstStyle/>
          <a:p>
            <a:pPr>
              <a:lnSpc>
                <a:spcPts val="3190"/>
              </a:lnSpc>
            </a:pPr>
            <a:r>
              <a:rPr lang="en-US" sz="2279">
                <a:solidFill>
                  <a:srgbClr val="254E9D"/>
                </a:solidFill>
                <a:latin typeface="Hero Bold"/>
              </a:rPr>
              <a:t>Healthcare providers, pharmacists, and patients can collaborate to communicate medication shortages promptly and work together to find suitable alternatives or solutions to minimize disruptions in patient care.</a:t>
            </a:r>
          </a:p>
        </p:txBody>
      </p:sp>
      <p:grpSp>
        <p:nvGrpSpPr>
          <p:cNvPr id="31" name="Group 31"/>
          <p:cNvGrpSpPr/>
          <p:nvPr/>
        </p:nvGrpSpPr>
        <p:grpSpPr>
          <a:xfrm>
            <a:off x="12834086" y="3590905"/>
            <a:ext cx="4545877" cy="6173660"/>
            <a:chOff x="0" y="0"/>
            <a:chExt cx="1197268" cy="1625984"/>
          </a:xfrm>
        </p:grpSpPr>
        <p:sp>
          <p:nvSpPr>
            <p:cNvPr id="32" name="Freeform 32"/>
            <p:cNvSpPr/>
            <p:nvPr/>
          </p:nvSpPr>
          <p:spPr>
            <a:xfrm>
              <a:off x="0" y="0"/>
              <a:ext cx="1197268" cy="1625984"/>
            </a:xfrm>
            <a:custGeom>
              <a:avLst/>
              <a:gdLst/>
              <a:ahLst/>
              <a:cxnLst/>
              <a:rect l="l" t="t" r="r" b="b"/>
              <a:pathLst>
                <a:path w="1197268" h="1625984">
                  <a:moveTo>
                    <a:pt x="86856" y="0"/>
                  </a:moveTo>
                  <a:lnTo>
                    <a:pt x="1110412" y="0"/>
                  </a:lnTo>
                  <a:cubicBezTo>
                    <a:pt x="1133447" y="0"/>
                    <a:pt x="1155540" y="9151"/>
                    <a:pt x="1171828" y="25440"/>
                  </a:cubicBezTo>
                  <a:cubicBezTo>
                    <a:pt x="1188117" y="41728"/>
                    <a:pt x="1197268" y="63821"/>
                    <a:pt x="1197268" y="86856"/>
                  </a:cubicBezTo>
                  <a:lnTo>
                    <a:pt x="1197268" y="1539128"/>
                  </a:lnTo>
                  <a:cubicBezTo>
                    <a:pt x="1197268" y="1562164"/>
                    <a:pt x="1188117" y="1584256"/>
                    <a:pt x="1171828" y="1600545"/>
                  </a:cubicBezTo>
                  <a:cubicBezTo>
                    <a:pt x="1155540" y="1616834"/>
                    <a:pt x="1133447" y="1625984"/>
                    <a:pt x="1110412" y="1625984"/>
                  </a:cubicBezTo>
                  <a:lnTo>
                    <a:pt x="86856" y="1625984"/>
                  </a:lnTo>
                  <a:cubicBezTo>
                    <a:pt x="63821" y="1625984"/>
                    <a:pt x="41728" y="1616834"/>
                    <a:pt x="25440" y="1600545"/>
                  </a:cubicBezTo>
                  <a:cubicBezTo>
                    <a:pt x="9151" y="1584256"/>
                    <a:pt x="0" y="1562164"/>
                    <a:pt x="0" y="1539128"/>
                  </a:cubicBezTo>
                  <a:lnTo>
                    <a:pt x="0" y="86856"/>
                  </a:lnTo>
                  <a:cubicBezTo>
                    <a:pt x="0" y="63821"/>
                    <a:pt x="9151" y="41728"/>
                    <a:pt x="25440" y="25440"/>
                  </a:cubicBezTo>
                  <a:cubicBezTo>
                    <a:pt x="41728" y="9151"/>
                    <a:pt x="63821" y="0"/>
                    <a:pt x="86856" y="0"/>
                  </a:cubicBezTo>
                  <a:close/>
                </a:path>
              </a:pathLst>
            </a:custGeom>
            <a:solidFill>
              <a:srgbClr val="FFFFFF"/>
            </a:solidFill>
          </p:spPr>
        </p:sp>
        <p:sp>
          <p:nvSpPr>
            <p:cNvPr id="33" name="TextBox 33"/>
            <p:cNvSpPr txBox="1"/>
            <p:nvPr/>
          </p:nvSpPr>
          <p:spPr>
            <a:xfrm>
              <a:off x="0" y="-38100"/>
              <a:ext cx="1197268" cy="1664084"/>
            </a:xfrm>
            <a:prstGeom prst="rect">
              <a:avLst/>
            </a:prstGeom>
          </p:spPr>
          <p:txBody>
            <a:bodyPr lIns="50800" tIns="50800" rIns="50800" bIns="50800" rtlCol="0" anchor="ctr"/>
            <a:lstStyle/>
            <a:p>
              <a:pPr algn="ctr">
                <a:lnSpc>
                  <a:spcPts val="2659"/>
                </a:lnSpc>
              </a:pPr>
              <a:endParaRPr/>
            </a:p>
          </p:txBody>
        </p:sp>
      </p:grpSp>
      <p:grpSp>
        <p:nvGrpSpPr>
          <p:cNvPr id="34" name="Group 34"/>
          <p:cNvGrpSpPr/>
          <p:nvPr/>
        </p:nvGrpSpPr>
        <p:grpSpPr>
          <a:xfrm>
            <a:off x="12392131" y="5718810"/>
            <a:ext cx="883910" cy="883910"/>
            <a:chOff x="0" y="0"/>
            <a:chExt cx="812800" cy="812800"/>
          </a:xfrm>
        </p:grpSpPr>
        <p:sp>
          <p:nvSpPr>
            <p:cNvPr id="35" name="Freeform 3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36" name="TextBox 3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37" name="TextBox 37"/>
          <p:cNvSpPr txBox="1"/>
          <p:nvPr/>
        </p:nvSpPr>
        <p:spPr>
          <a:xfrm>
            <a:off x="12538416" y="5823457"/>
            <a:ext cx="591341" cy="607941"/>
          </a:xfrm>
          <a:prstGeom prst="rect">
            <a:avLst/>
          </a:prstGeom>
        </p:spPr>
        <p:txBody>
          <a:bodyPr lIns="0" tIns="0" rIns="0" bIns="0" rtlCol="0" anchor="t">
            <a:spAutoFit/>
          </a:bodyPr>
          <a:lstStyle/>
          <a:p>
            <a:pPr algn="ctr">
              <a:lnSpc>
                <a:spcPts val="4997"/>
              </a:lnSpc>
            </a:pPr>
            <a:r>
              <a:rPr lang="en-US" sz="3569">
                <a:solidFill>
                  <a:srgbClr val="FFFFFF"/>
                </a:solidFill>
                <a:latin typeface="Antonio Ultra-Bold"/>
              </a:rPr>
              <a:t>03</a:t>
            </a:r>
          </a:p>
        </p:txBody>
      </p:sp>
      <p:sp>
        <p:nvSpPr>
          <p:cNvPr id="38" name="TextBox 38"/>
          <p:cNvSpPr txBox="1"/>
          <p:nvPr/>
        </p:nvSpPr>
        <p:spPr>
          <a:xfrm>
            <a:off x="13471465" y="3988009"/>
            <a:ext cx="3271119" cy="439120"/>
          </a:xfrm>
          <a:prstGeom prst="rect">
            <a:avLst/>
          </a:prstGeom>
        </p:spPr>
        <p:txBody>
          <a:bodyPr lIns="0" tIns="0" rIns="0" bIns="0" rtlCol="0" anchor="t">
            <a:spAutoFit/>
          </a:bodyPr>
          <a:lstStyle/>
          <a:p>
            <a:pPr algn="ctr">
              <a:lnSpc>
                <a:spcPts val="3621"/>
              </a:lnSpc>
            </a:pPr>
            <a:r>
              <a:rPr lang="en-US" sz="2586">
                <a:solidFill>
                  <a:srgbClr val="254E9D"/>
                </a:solidFill>
                <a:latin typeface="League Spartan"/>
              </a:rPr>
              <a:t>Minimize  Pollution</a:t>
            </a:r>
          </a:p>
        </p:txBody>
      </p:sp>
      <p:sp>
        <p:nvSpPr>
          <p:cNvPr id="39" name="TextBox 39"/>
          <p:cNvSpPr txBox="1"/>
          <p:nvPr/>
        </p:nvSpPr>
        <p:spPr>
          <a:xfrm>
            <a:off x="13495116" y="5044440"/>
            <a:ext cx="3661587" cy="3194619"/>
          </a:xfrm>
          <a:prstGeom prst="rect">
            <a:avLst/>
          </a:prstGeom>
        </p:spPr>
        <p:txBody>
          <a:bodyPr lIns="0" tIns="0" rIns="0" bIns="0" rtlCol="0" anchor="t">
            <a:spAutoFit/>
          </a:bodyPr>
          <a:lstStyle/>
          <a:p>
            <a:pPr>
              <a:lnSpc>
                <a:spcPts val="3190"/>
              </a:lnSpc>
            </a:pPr>
            <a:r>
              <a:rPr lang="en-US" sz="2279">
                <a:solidFill>
                  <a:srgbClr val="254E9D"/>
                </a:solidFill>
                <a:latin typeface="Hero Bold"/>
              </a:rPr>
              <a:t>Burning medications can release pollutants such as particulates mater . improper use of medications can result in the release of their chemicals in the environment</a:t>
            </a: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45604" y="-5037534"/>
            <a:ext cx="17442396" cy="15676014"/>
            <a:chOff x="0" y="0"/>
            <a:chExt cx="904387" cy="812800"/>
          </a:xfrm>
        </p:grpSpPr>
        <p:sp>
          <p:nvSpPr>
            <p:cNvPr id="3" name="Freeform 3"/>
            <p:cNvSpPr/>
            <p:nvPr/>
          </p:nvSpPr>
          <p:spPr>
            <a:xfrm>
              <a:off x="0" y="0"/>
              <a:ext cx="904387" cy="812800"/>
            </a:xfrm>
            <a:custGeom>
              <a:avLst/>
              <a:gdLst/>
              <a:ahLst/>
              <a:cxnLst/>
              <a:rect l="l" t="t" r="r" b="b"/>
              <a:pathLst>
                <a:path w="904387" h="812800">
                  <a:moveTo>
                    <a:pt x="301625" y="793731"/>
                  </a:moveTo>
                  <a:cubicBezTo>
                    <a:pt x="347991" y="805245"/>
                    <a:pt x="400702" y="812800"/>
                    <a:pt x="452437" y="812800"/>
                  </a:cubicBezTo>
                  <a:cubicBezTo>
                    <a:pt x="504173" y="812800"/>
                    <a:pt x="553956" y="806323"/>
                    <a:pt x="599833" y="794809"/>
                  </a:cubicBezTo>
                  <a:cubicBezTo>
                    <a:pt x="600810" y="794450"/>
                    <a:pt x="601786" y="794450"/>
                    <a:pt x="602762" y="794090"/>
                  </a:cubicBezTo>
                  <a:cubicBezTo>
                    <a:pt x="775049" y="748035"/>
                    <a:pt x="901947" y="626421"/>
                    <a:pt x="904387" y="484298"/>
                  </a:cubicBezTo>
                  <a:lnTo>
                    <a:pt x="904387" y="0"/>
                  </a:lnTo>
                  <a:lnTo>
                    <a:pt x="0" y="0"/>
                  </a:lnTo>
                  <a:lnTo>
                    <a:pt x="0" y="483939"/>
                  </a:lnTo>
                  <a:cubicBezTo>
                    <a:pt x="2440" y="627140"/>
                    <a:pt x="127385" y="748755"/>
                    <a:pt x="301625" y="793731"/>
                  </a:cubicBezTo>
                  <a:close/>
                </a:path>
              </a:pathLst>
            </a:custGeom>
            <a:solidFill>
              <a:srgbClr val="254E9D"/>
            </a:solidFill>
          </p:spPr>
        </p:sp>
        <p:sp>
          <p:nvSpPr>
            <p:cNvPr id="4" name="TextBox 4"/>
            <p:cNvSpPr txBox="1"/>
            <p:nvPr/>
          </p:nvSpPr>
          <p:spPr>
            <a:xfrm>
              <a:off x="0" y="-38100"/>
              <a:ext cx="904387" cy="723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624102" y="2122777"/>
            <a:ext cx="6368381" cy="8164223"/>
            <a:chOff x="0" y="0"/>
            <a:chExt cx="1677269" cy="2150248"/>
          </a:xfrm>
        </p:grpSpPr>
        <p:sp>
          <p:nvSpPr>
            <p:cNvPr id="6" name="Freeform 6"/>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254E9D"/>
            </a:solidFill>
          </p:spPr>
        </p:sp>
        <p:sp>
          <p:nvSpPr>
            <p:cNvPr id="7" name="TextBox 7"/>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0" y="2800473"/>
            <a:ext cx="624102" cy="4686054"/>
            <a:chOff x="0" y="0"/>
            <a:chExt cx="164373" cy="1234187"/>
          </a:xfrm>
        </p:grpSpPr>
        <p:sp>
          <p:nvSpPr>
            <p:cNvPr id="9" name="Freeform 9"/>
            <p:cNvSpPr/>
            <p:nvPr/>
          </p:nvSpPr>
          <p:spPr>
            <a:xfrm>
              <a:off x="0" y="0"/>
              <a:ext cx="164373" cy="1234187"/>
            </a:xfrm>
            <a:custGeom>
              <a:avLst/>
              <a:gdLst/>
              <a:ahLst/>
              <a:cxnLst/>
              <a:rect l="l" t="t" r="r" b="b"/>
              <a:pathLst>
                <a:path w="164373" h="1234187">
                  <a:moveTo>
                    <a:pt x="0" y="0"/>
                  </a:moveTo>
                  <a:lnTo>
                    <a:pt x="164373" y="0"/>
                  </a:lnTo>
                  <a:lnTo>
                    <a:pt x="164373" y="1234187"/>
                  </a:lnTo>
                  <a:lnTo>
                    <a:pt x="0" y="1234187"/>
                  </a:ln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0" name="TextBox 10"/>
            <p:cNvSpPr txBox="1"/>
            <p:nvPr/>
          </p:nvSpPr>
          <p:spPr>
            <a:xfrm>
              <a:off x="0" y="-38100"/>
              <a:ext cx="164373" cy="1272287"/>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565187" y="3590905"/>
            <a:ext cx="4391312" cy="6173660"/>
            <a:chOff x="0" y="0"/>
            <a:chExt cx="1156560" cy="1625984"/>
          </a:xfrm>
        </p:grpSpPr>
        <p:sp>
          <p:nvSpPr>
            <p:cNvPr id="12" name="Freeform 12"/>
            <p:cNvSpPr/>
            <p:nvPr/>
          </p:nvSpPr>
          <p:spPr>
            <a:xfrm>
              <a:off x="0" y="0"/>
              <a:ext cx="1156560" cy="1625984"/>
            </a:xfrm>
            <a:custGeom>
              <a:avLst/>
              <a:gdLst/>
              <a:ahLst/>
              <a:cxnLst/>
              <a:rect l="l" t="t" r="r" b="b"/>
              <a:pathLst>
                <a:path w="1156560" h="1625984">
                  <a:moveTo>
                    <a:pt x="89913" y="0"/>
                  </a:moveTo>
                  <a:lnTo>
                    <a:pt x="1066646" y="0"/>
                  </a:lnTo>
                  <a:cubicBezTo>
                    <a:pt x="1090493" y="0"/>
                    <a:pt x="1113363" y="9473"/>
                    <a:pt x="1130225" y="26335"/>
                  </a:cubicBezTo>
                  <a:cubicBezTo>
                    <a:pt x="1147087" y="43197"/>
                    <a:pt x="1156560" y="66067"/>
                    <a:pt x="1156560" y="89913"/>
                  </a:cubicBezTo>
                  <a:lnTo>
                    <a:pt x="1156560" y="1536071"/>
                  </a:lnTo>
                  <a:cubicBezTo>
                    <a:pt x="1156560" y="1559918"/>
                    <a:pt x="1147087" y="1582787"/>
                    <a:pt x="1130225" y="1599649"/>
                  </a:cubicBezTo>
                  <a:cubicBezTo>
                    <a:pt x="1113363" y="1616512"/>
                    <a:pt x="1090493" y="1625984"/>
                    <a:pt x="1066646" y="1625984"/>
                  </a:cubicBezTo>
                  <a:lnTo>
                    <a:pt x="89913" y="1625984"/>
                  </a:lnTo>
                  <a:cubicBezTo>
                    <a:pt x="40256" y="1625984"/>
                    <a:pt x="0" y="1585729"/>
                    <a:pt x="0" y="1536071"/>
                  </a:cubicBezTo>
                  <a:lnTo>
                    <a:pt x="0" y="89913"/>
                  </a:lnTo>
                  <a:cubicBezTo>
                    <a:pt x="0" y="66067"/>
                    <a:pt x="9473" y="43197"/>
                    <a:pt x="26335" y="26335"/>
                  </a:cubicBezTo>
                  <a:cubicBezTo>
                    <a:pt x="43197" y="9473"/>
                    <a:pt x="66067" y="0"/>
                    <a:pt x="89913" y="0"/>
                  </a:cubicBezTo>
                  <a:close/>
                </a:path>
              </a:pathLst>
            </a:custGeom>
            <a:solidFill>
              <a:srgbClr val="FFFFFF"/>
            </a:solidFill>
          </p:spPr>
        </p:sp>
        <p:sp>
          <p:nvSpPr>
            <p:cNvPr id="13" name="TextBox 13"/>
            <p:cNvSpPr txBox="1"/>
            <p:nvPr/>
          </p:nvSpPr>
          <p:spPr>
            <a:xfrm>
              <a:off x="0" y="-38100"/>
              <a:ext cx="1156560" cy="1664084"/>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6903279" y="3590905"/>
            <a:ext cx="4545877" cy="6173660"/>
            <a:chOff x="0" y="0"/>
            <a:chExt cx="1197268" cy="1625984"/>
          </a:xfrm>
        </p:grpSpPr>
        <p:sp>
          <p:nvSpPr>
            <p:cNvPr id="15" name="Freeform 15"/>
            <p:cNvSpPr/>
            <p:nvPr/>
          </p:nvSpPr>
          <p:spPr>
            <a:xfrm>
              <a:off x="0" y="0"/>
              <a:ext cx="1197268" cy="1625984"/>
            </a:xfrm>
            <a:custGeom>
              <a:avLst/>
              <a:gdLst/>
              <a:ahLst/>
              <a:cxnLst/>
              <a:rect l="l" t="t" r="r" b="b"/>
              <a:pathLst>
                <a:path w="1197268" h="1625984">
                  <a:moveTo>
                    <a:pt x="86856" y="0"/>
                  </a:moveTo>
                  <a:lnTo>
                    <a:pt x="1110412" y="0"/>
                  </a:lnTo>
                  <a:cubicBezTo>
                    <a:pt x="1133447" y="0"/>
                    <a:pt x="1155540" y="9151"/>
                    <a:pt x="1171828" y="25440"/>
                  </a:cubicBezTo>
                  <a:cubicBezTo>
                    <a:pt x="1188117" y="41728"/>
                    <a:pt x="1197268" y="63821"/>
                    <a:pt x="1197268" y="86856"/>
                  </a:cubicBezTo>
                  <a:lnTo>
                    <a:pt x="1197268" y="1539128"/>
                  </a:lnTo>
                  <a:cubicBezTo>
                    <a:pt x="1197268" y="1562164"/>
                    <a:pt x="1188117" y="1584256"/>
                    <a:pt x="1171828" y="1600545"/>
                  </a:cubicBezTo>
                  <a:cubicBezTo>
                    <a:pt x="1155540" y="1616834"/>
                    <a:pt x="1133447" y="1625984"/>
                    <a:pt x="1110412" y="1625984"/>
                  </a:cubicBezTo>
                  <a:lnTo>
                    <a:pt x="86856" y="1625984"/>
                  </a:lnTo>
                  <a:cubicBezTo>
                    <a:pt x="63821" y="1625984"/>
                    <a:pt x="41728" y="1616834"/>
                    <a:pt x="25440" y="1600545"/>
                  </a:cubicBezTo>
                  <a:cubicBezTo>
                    <a:pt x="9151" y="1584256"/>
                    <a:pt x="0" y="1562164"/>
                    <a:pt x="0" y="1539128"/>
                  </a:cubicBezTo>
                  <a:lnTo>
                    <a:pt x="0" y="86856"/>
                  </a:lnTo>
                  <a:cubicBezTo>
                    <a:pt x="0" y="63821"/>
                    <a:pt x="9151" y="41728"/>
                    <a:pt x="25440" y="25440"/>
                  </a:cubicBezTo>
                  <a:cubicBezTo>
                    <a:pt x="41728" y="9151"/>
                    <a:pt x="63821" y="0"/>
                    <a:pt x="86856" y="0"/>
                  </a:cubicBezTo>
                  <a:close/>
                </a:path>
              </a:pathLst>
            </a:custGeom>
            <a:solidFill>
              <a:srgbClr val="FFFFFF"/>
            </a:solidFill>
          </p:spPr>
        </p:sp>
        <p:sp>
          <p:nvSpPr>
            <p:cNvPr id="16" name="TextBox 16"/>
            <p:cNvSpPr txBox="1"/>
            <p:nvPr/>
          </p:nvSpPr>
          <p:spPr>
            <a:xfrm>
              <a:off x="0" y="-38100"/>
              <a:ext cx="1197268" cy="1664084"/>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123232" y="5718810"/>
            <a:ext cx="883910" cy="88391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6461324" y="5718810"/>
            <a:ext cx="883910" cy="88391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3" name="Freeform 23"/>
          <p:cNvSpPr/>
          <p:nvPr/>
        </p:nvSpPr>
        <p:spPr>
          <a:xfrm>
            <a:off x="12917288" y="6938191"/>
            <a:ext cx="887151" cy="698631"/>
          </a:xfrm>
          <a:custGeom>
            <a:avLst/>
            <a:gdLst/>
            <a:ahLst/>
            <a:cxnLst/>
            <a:rect l="l" t="t" r="r" b="b"/>
            <a:pathLst>
              <a:path w="887151" h="698631">
                <a:moveTo>
                  <a:pt x="0" y="0"/>
                </a:moveTo>
                <a:lnTo>
                  <a:pt x="887151" y="0"/>
                </a:lnTo>
                <a:lnTo>
                  <a:pt x="887151" y="698631"/>
                </a:lnTo>
                <a:lnTo>
                  <a:pt x="0" y="6986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4" name="TextBox 24"/>
          <p:cNvSpPr txBox="1"/>
          <p:nvPr/>
        </p:nvSpPr>
        <p:spPr>
          <a:xfrm>
            <a:off x="1183791" y="241908"/>
            <a:ext cx="8730394" cy="1566544"/>
          </a:xfrm>
          <a:prstGeom prst="rect">
            <a:avLst/>
          </a:prstGeom>
        </p:spPr>
        <p:txBody>
          <a:bodyPr lIns="0" tIns="0" rIns="0" bIns="0" rtlCol="0" anchor="t">
            <a:spAutoFit/>
          </a:bodyPr>
          <a:lstStyle/>
          <a:p>
            <a:pPr>
              <a:lnSpc>
                <a:spcPts val="12880"/>
              </a:lnSpc>
            </a:pPr>
            <a:r>
              <a:rPr lang="en-US" sz="9200">
                <a:solidFill>
                  <a:srgbClr val="FFFFFF"/>
                </a:solidFill>
                <a:latin typeface="League Spartan"/>
              </a:rPr>
              <a:t>Our Solution</a:t>
            </a:r>
          </a:p>
        </p:txBody>
      </p:sp>
      <p:sp>
        <p:nvSpPr>
          <p:cNvPr id="25" name="TextBox 25"/>
          <p:cNvSpPr txBox="1"/>
          <p:nvPr/>
        </p:nvSpPr>
        <p:spPr>
          <a:xfrm>
            <a:off x="2514620" y="3759576"/>
            <a:ext cx="2475272" cy="895985"/>
          </a:xfrm>
          <a:prstGeom prst="rect">
            <a:avLst/>
          </a:prstGeom>
        </p:spPr>
        <p:txBody>
          <a:bodyPr lIns="0" tIns="0" rIns="0" bIns="0" rtlCol="0" anchor="t">
            <a:spAutoFit/>
          </a:bodyPr>
          <a:lstStyle/>
          <a:p>
            <a:pPr algn="ctr">
              <a:lnSpc>
                <a:spcPts val="3639"/>
              </a:lnSpc>
            </a:pPr>
            <a:r>
              <a:rPr lang="en-US" sz="2599">
                <a:solidFill>
                  <a:srgbClr val="254E9D"/>
                </a:solidFill>
                <a:latin typeface="League Spartan"/>
              </a:rPr>
              <a:t>Early Disease Detection</a:t>
            </a:r>
          </a:p>
        </p:txBody>
      </p:sp>
      <p:sp>
        <p:nvSpPr>
          <p:cNvPr id="26" name="TextBox 26"/>
          <p:cNvSpPr txBox="1"/>
          <p:nvPr/>
        </p:nvSpPr>
        <p:spPr>
          <a:xfrm>
            <a:off x="1269516" y="5823457"/>
            <a:ext cx="591341" cy="607941"/>
          </a:xfrm>
          <a:prstGeom prst="rect">
            <a:avLst/>
          </a:prstGeom>
        </p:spPr>
        <p:txBody>
          <a:bodyPr lIns="0" tIns="0" rIns="0" bIns="0" rtlCol="0" anchor="t">
            <a:spAutoFit/>
          </a:bodyPr>
          <a:lstStyle/>
          <a:p>
            <a:pPr algn="ctr">
              <a:lnSpc>
                <a:spcPts val="4997"/>
              </a:lnSpc>
            </a:pPr>
            <a:r>
              <a:rPr lang="en-US" sz="3569">
                <a:solidFill>
                  <a:srgbClr val="FFFFFF"/>
                </a:solidFill>
                <a:latin typeface="Antonio Ultra-Bold"/>
              </a:rPr>
              <a:t>04</a:t>
            </a:r>
          </a:p>
        </p:txBody>
      </p:sp>
      <p:sp>
        <p:nvSpPr>
          <p:cNvPr id="27" name="TextBox 27"/>
          <p:cNvSpPr txBox="1"/>
          <p:nvPr/>
        </p:nvSpPr>
        <p:spPr>
          <a:xfrm>
            <a:off x="6607609" y="5823457"/>
            <a:ext cx="591341" cy="607941"/>
          </a:xfrm>
          <a:prstGeom prst="rect">
            <a:avLst/>
          </a:prstGeom>
        </p:spPr>
        <p:txBody>
          <a:bodyPr lIns="0" tIns="0" rIns="0" bIns="0" rtlCol="0" anchor="t">
            <a:spAutoFit/>
          </a:bodyPr>
          <a:lstStyle/>
          <a:p>
            <a:pPr algn="ctr">
              <a:lnSpc>
                <a:spcPts val="4997"/>
              </a:lnSpc>
            </a:pPr>
            <a:r>
              <a:rPr lang="en-US" sz="3569">
                <a:solidFill>
                  <a:srgbClr val="FFFFFF"/>
                </a:solidFill>
                <a:latin typeface="Antonio Ultra-Bold"/>
              </a:rPr>
              <a:t>05</a:t>
            </a:r>
          </a:p>
        </p:txBody>
      </p:sp>
      <p:sp>
        <p:nvSpPr>
          <p:cNvPr id="28" name="TextBox 28"/>
          <p:cNvSpPr txBox="1"/>
          <p:nvPr/>
        </p:nvSpPr>
        <p:spPr>
          <a:xfrm>
            <a:off x="2077085" y="4919219"/>
            <a:ext cx="3879414" cy="4390368"/>
          </a:xfrm>
          <a:prstGeom prst="rect">
            <a:avLst/>
          </a:prstGeom>
        </p:spPr>
        <p:txBody>
          <a:bodyPr lIns="0" tIns="0" rIns="0" bIns="0" rtlCol="0" anchor="t">
            <a:spAutoFit/>
          </a:bodyPr>
          <a:lstStyle/>
          <a:p>
            <a:pPr>
              <a:lnSpc>
                <a:spcPts val="3186"/>
              </a:lnSpc>
            </a:pPr>
            <a:r>
              <a:rPr lang="en-US" sz="2275">
                <a:solidFill>
                  <a:srgbClr val="254E9D"/>
                </a:solidFill>
                <a:latin typeface="Hero Bold"/>
              </a:rPr>
              <a:t> Implementing disease prediction models can facilitate early detection of diseases, allowing for timely intervention and treatment. Early detection can lead to better health outcomes, reduced disease progression, and improved quality of life for patients.</a:t>
            </a:r>
          </a:p>
          <a:p>
            <a:pPr>
              <a:lnSpc>
                <a:spcPts val="3186"/>
              </a:lnSpc>
            </a:pPr>
            <a:endParaRPr lang="en-US" sz="2275">
              <a:solidFill>
                <a:srgbClr val="254E9D"/>
              </a:solidFill>
              <a:latin typeface="Hero Bold"/>
            </a:endParaRPr>
          </a:p>
        </p:txBody>
      </p:sp>
      <p:sp>
        <p:nvSpPr>
          <p:cNvPr id="29" name="TextBox 29"/>
          <p:cNvSpPr txBox="1"/>
          <p:nvPr/>
        </p:nvSpPr>
        <p:spPr>
          <a:xfrm>
            <a:off x="7564309" y="3759576"/>
            <a:ext cx="3271119" cy="896320"/>
          </a:xfrm>
          <a:prstGeom prst="rect">
            <a:avLst/>
          </a:prstGeom>
        </p:spPr>
        <p:txBody>
          <a:bodyPr lIns="0" tIns="0" rIns="0" bIns="0" rtlCol="0" anchor="t">
            <a:spAutoFit/>
          </a:bodyPr>
          <a:lstStyle/>
          <a:p>
            <a:pPr algn="ctr">
              <a:lnSpc>
                <a:spcPts val="3621"/>
              </a:lnSpc>
            </a:pPr>
            <a:r>
              <a:rPr lang="en-US" sz="2586">
                <a:solidFill>
                  <a:srgbClr val="254E9D"/>
                </a:solidFill>
                <a:latin typeface="League Spartan"/>
              </a:rPr>
              <a:t>Healthcare Cost Reduction</a:t>
            </a:r>
          </a:p>
        </p:txBody>
      </p:sp>
      <p:sp>
        <p:nvSpPr>
          <p:cNvPr id="30" name="TextBox 30"/>
          <p:cNvSpPr txBox="1"/>
          <p:nvPr/>
        </p:nvSpPr>
        <p:spPr>
          <a:xfrm>
            <a:off x="7564309" y="4919219"/>
            <a:ext cx="3661587" cy="7200721"/>
          </a:xfrm>
          <a:prstGeom prst="rect">
            <a:avLst/>
          </a:prstGeom>
        </p:spPr>
        <p:txBody>
          <a:bodyPr lIns="0" tIns="0" rIns="0" bIns="0" rtlCol="0" anchor="t">
            <a:spAutoFit/>
          </a:bodyPr>
          <a:lstStyle/>
          <a:p>
            <a:pPr>
              <a:lnSpc>
                <a:spcPts val="3190"/>
              </a:lnSpc>
            </a:pPr>
            <a:r>
              <a:rPr lang="en-US" sz="2279">
                <a:solidFill>
                  <a:srgbClr val="254E9D"/>
                </a:solidFill>
                <a:latin typeface="Hero Bold"/>
              </a:rPr>
              <a:t> Early disease detection and preventive interventions facilitated by predictive models can lead to cost savings for healthcare systems by reducing the need for expensive treatments, hospitalizations, and emergency care. By focusing on prevention and proactive management, healthcare costs can be mitigated, benefiting both individuals and society as a whole.</a:t>
            </a:r>
          </a:p>
          <a:p>
            <a:pPr>
              <a:lnSpc>
                <a:spcPts val="3190"/>
              </a:lnSpc>
            </a:pPr>
            <a:endParaRPr lang="en-US" sz="2279">
              <a:solidFill>
                <a:srgbClr val="254E9D"/>
              </a:solidFill>
              <a:latin typeface="Hero Bold"/>
            </a:endParaRPr>
          </a:p>
        </p:txBody>
      </p:sp>
      <p:grpSp>
        <p:nvGrpSpPr>
          <p:cNvPr id="31" name="Group 31"/>
          <p:cNvGrpSpPr/>
          <p:nvPr/>
        </p:nvGrpSpPr>
        <p:grpSpPr>
          <a:xfrm>
            <a:off x="12834086" y="3590905"/>
            <a:ext cx="4545877" cy="6173660"/>
            <a:chOff x="0" y="0"/>
            <a:chExt cx="1197268" cy="1625984"/>
          </a:xfrm>
        </p:grpSpPr>
        <p:sp>
          <p:nvSpPr>
            <p:cNvPr id="32" name="Freeform 32"/>
            <p:cNvSpPr/>
            <p:nvPr/>
          </p:nvSpPr>
          <p:spPr>
            <a:xfrm>
              <a:off x="0" y="0"/>
              <a:ext cx="1197268" cy="1625984"/>
            </a:xfrm>
            <a:custGeom>
              <a:avLst/>
              <a:gdLst/>
              <a:ahLst/>
              <a:cxnLst/>
              <a:rect l="l" t="t" r="r" b="b"/>
              <a:pathLst>
                <a:path w="1197268" h="1625984">
                  <a:moveTo>
                    <a:pt x="86856" y="0"/>
                  </a:moveTo>
                  <a:lnTo>
                    <a:pt x="1110412" y="0"/>
                  </a:lnTo>
                  <a:cubicBezTo>
                    <a:pt x="1133447" y="0"/>
                    <a:pt x="1155540" y="9151"/>
                    <a:pt x="1171828" y="25440"/>
                  </a:cubicBezTo>
                  <a:cubicBezTo>
                    <a:pt x="1188117" y="41728"/>
                    <a:pt x="1197268" y="63821"/>
                    <a:pt x="1197268" y="86856"/>
                  </a:cubicBezTo>
                  <a:lnTo>
                    <a:pt x="1197268" y="1539128"/>
                  </a:lnTo>
                  <a:cubicBezTo>
                    <a:pt x="1197268" y="1562164"/>
                    <a:pt x="1188117" y="1584256"/>
                    <a:pt x="1171828" y="1600545"/>
                  </a:cubicBezTo>
                  <a:cubicBezTo>
                    <a:pt x="1155540" y="1616834"/>
                    <a:pt x="1133447" y="1625984"/>
                    <a:pt x="1110412" y="1625984"/>
                  </a:cubicBezTo>
                  <a:lnTo>
                    <a:pt x="86856" y="1625984"/>
                  </a:lnTo>
                  <a:cubicBezTo>
                    <a:pt x="63821" y="1625984"/>
                    <a:pt x="41728" y="1616834"/>
                    <a:pt x="25440" y="1600545"/>
                  </a:cubicBezTo>
                  <a:cubicBezTo>
                    <a:pt x="9151" y="1584256"/>
                    <a:pt x="0" y="1562164"/>
                    <a:pt x="0" y="1539128"/>
                  </a:cubicBezTo>
                  <a:lnTo>
                    <a:pt x="0" y="86856"/>
                  </a:lnTo>
                  <a:cubicBezTo>
                    <a:pt x="0" y="63821"/>
                    <a:pt x="9151" y="41728"/>
                    <a:pt x="25440" y="25440"/>
                  </a:cubicBezTo>
                  <a:cubicBezTo>
                    <a:pt x="41728" y="9151"/>
                    <a:pt x="63821" y="0"/>
                    <a:pt x="86856" y="0"/>
                  </a:cubicBezTo>
                  <a:close/>
                </a:path>
              </a:pathLst>
            </a:custGeom>
            <a:solidFill>
              <a:srgbClr val="FFFFFF"/>
            </a:solidFill>
          </p:spPr>
        </p:sp>
        <p:sp>
          <p:nvSpPr>
            <p:cNvPr id="33" name="TextBox 33"/>
            <p:cNvSpPr txBox="1"/>
            <p:nvPr/>
          </p:nvSpPr>
          <p:spPr>
            <a:xfrm>
              <a:off x="0" y="-38100"/>
              <a:ext cx="1197268" cy="1664084"/>
            </a:xfrm>
            <a:prstGeom prst="rect">
              <a:avLst/>
            </a:prstGeom>
          </p:spPr>
          <p:txBody>
            <a:bodyPr lIns="50800" tIns="50800" rIns="50800" bIns="50800" rtlCol="0" anchor="ctr"/>
            <a:lstStyle/>
            <a:p>
              <a:pPr algn="ctr">
                <a:lnSpc>
                  <a:spcPts val="2659"/>
                </a:lnSpc>
              </a:pPr>
              <a:endParaRPr/>
            </a:p>
          </p:txBody>
        </p:sp>
      </p:grpSp>
      <p:grpSp>
        <p:nvGrpSpPr>
          <p:cNvPr id="34" name="Group 34"/>
          <p:cNvGrpSpPr/>
          <p:nvPr/>
        </p:nvGrpSpPr>
        <p:grpSpPr>
          <a:xfrm>
            <a:off x="12392131" y="5718810"/>
            <a:ext cx="883910" cy="883910"/>
            <a:chOff x="0" y="0"/>
            <a:chExt cx="812800" cy="812800"/>
          </a:xfrm>
        </p:grpSpPr>
        <p:sp>
          <p:nvSpPr>
            <p:cNvPr id="35" name="Freeform 3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36" name="TextBox 3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37" name="TextBox 37"/>
          <p:cNvSpPr txBox="1"/>
          <p:nvPr/>
        </p:nvSpPr>
        <p:spPr>
          <a:xfrm>
            <a:off x="12538416" y="5823457"/>
            <a:ext cx="591341" cy="607941"/>
          </a:xfrm>
          <a:prstGeom prst="rect">
            <a:avLst/>
          </a:prstGeom>
        </p:spPr>
        <p:txBody>
          <a:bodyPr lIns="0" tIns="0" rIns="0" bIns="0" rtlCol="0" anchor="t">
            <a:spAutoFit/>
          </a:bodyPr>
          <a:lstStyle/>
          <a:p>
            <a:pPr algn="ctr">
              <a:lnSpc>
                <a:spcPts val="4997"/>
              </a:lnSpc>
            </a:pPr>
            <a:r>
              <a:rPr lang="en-US" sz="3569">
                <a:solidFill>
                  <a:srgbClr val="FFFFFF"/>
                </a:solidFill>
                <a:latin typeface="Antonio Ultra-Bold"/>
              </a:rPr>
              <a:t>06</a:t>
            </a:r>
          </a:p>
        </p:txBody>
      </p:sp>
      <p:sp>
        <p:nvSpPr>
          <p:cNvPr id="38" name="TextBox 38"/>
          <p:cNvSpPr txBox="1"/>
          <p:nvPr/>
        </p:nvSpPr>
        <p:spPr>
          <a:xfrm>
            <a:off x="13471465" y="3988009"/>
            <a:ext cx="3271119" cy="896320"/>
          </a:xfrm>
          <a:prstGeom prst="rect">
            <a:avLst/>
          </a:prstGeom>
        </p:spPr>
        <p:txBody>
          <a:bodyPr lIns="0" tIns="0" rIns="0" bIns="0" rtlCol="0" anchor="t">
            <a:spAutoFit/>
          </a:bodyPr>
          <a:lstStyle/>
          <a:p>
            <a:pPr algn="ctr">
              <a:lnSpc>
                <a:spcPts val="3621"/>
              </a:lnSpc>
            </a:pPr>
            <a:r>
              <a:rPr lang="en-US" sz="2586">
                <a:solidFill>
                  <a:srgbClr val="254E9D"/>
                </a:solidFill>
                <a:latin typeface="League Spartan"/>
              </a:rPr>
              <a:t>Specialist Recommendation</a:t>
            </a:r>
          </a:p>
        </p:txBody>
      </p:sp>
      <p:sp>
        <p:nvSpPr>
          <p:cNvPr id="39" name="TextBox 39"/>
          <p:cNvSpPr txBox="1"/>
          <p:nvPr/>
        </p:nvSpPr>
        <p:spPr>
          <a:xfrm>
            <a:off x="13495116" y="5044440"/>
            <a:ext cx="3661587" cy="3595229"/>
          </a:xfrm>
          <a:prstGeom prst="rect">
            <a:avLst/>
          </a:prstGeom>
        </p:spPr>
        <p:txBody>
          <a:bodyPr lIns="0" tIns="0" rIns="0" bIns="0" rtlCol="0" anchor="t">
            <a:spAutoFit/>
          </a:bodyPr>
          <a:lstStyle/>
          <a:p>
            <a:pPr>
              <a:lnSpc>
                <a:spcPts val="3190"/>
              </a:lnSpc>
            </a:pPr>
            <a:r>
              <a:rPr lang="en-US" sz="2279">
                <a:solidFill>
                  <a:srgbClr val="254E9D"/>
                </a:solidFill>
                <a:latin typeface="Hero Bold"/>
              </a:rPr>
              <a:t>Directing individuals to specialists for further evaluation and treatment based on predictive disease models can streamline the healthcare process and ensure timely access to appropriate care.</a:t>
            </a: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0" y="4895682"/>
            <a:ext cx="1826271" cy="4686054"/>
            <a:chOff x="0" y="0"/>
            <a:chExt cx="480993" cy="1234187"/>
          </a:xfrm>
        </p:grpSpPr>
        <p:sp>
          <p:nvSpPr>
            <p:cNvPr id="3" name="Freeform 3"/>
            <p:cNvSpPr/>
            <p:nvPr/>
          </p:nvSpPr>
          <p:spPr>
            <a:xfrm>
              <a:off x="0" y="0"/>
              <a:ext cx="480993" cy="1234187"/>
            </a:xfrm>
            <a:custGeom>
              <a:avLst/>
              <a:gdLst/>
              <a:ahLst/>
              <a:cxnLst/>
              <a:rect l="l" t="t" r="r" b="b"/>
              <a:pathLst>
                <a:path w="480993" h="1234187">
                  <a:moveTo>
                    <a:pt x="0" y="0"/>
                  </a:moveTo>
                  <a:lnTo>
                    <a:pt x="480993" y="0"/>
                  </a:lnTo>
                  <a:lnTo>
                    <a:pt x="480993" y="1234187"/>
                  </a:lnTo>
                  <a:lnTo>
                    <a:pt x="0" y="1234187"/>
                  </a:ln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4" name="TextBox 4"/>
            <p:cNvSpPr txBox="1"/>
            <p:nvPr/>
          </p:nvSpPr>
          <p:spPr>
            <a:xfrm>
              <a:off x="0" y="-38100"/>
              <a:ext cx="480993" cy="1272287"/>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4626132" y="524711"/>
            <a:ext cx="13132919" cy="9306793"/>
          </a:xfrm>
          <a:custGeom>
            <a:avLst/>
            <a:gdLst/>
            <a:ahLst/>
            <a:cxnLst/>
            <a:rect l="l" t="t" r="r" b="b"/>
            <a:pathLst>
              <a:path w="13132919" h="9306793">
                <a:moveTo>
                  <a:pt x="0" y="0"/>
                </a:moveTo>
                <a:lnTo>
                  <a:pt x="13132919" y="0"/>
                </a:lnTo>
                <a:lnTo>
                  <a:pt x="13132919" y="9306793"/>
                </a:lnTo>
                <a:lnTo>
                  <a:pt x="0" y="9306793"/>
                </a:lnTo>
                <a:lnTo>
                  <a:pt x="0" y="0"/>
                </a:lnTo>
                <a:close/>
              </a:path>
            </a:pathLst>
          </a:custGeom>
          <a:blipFill>
            <a:blip r:embed="rId2"/>
            <a:stretch>
              <a:fillRect/>
            </a:stretch>
          </a:blipFill>
        </p:spPr>
      </p:sp>
      <p:sp>
        <p:nvSpPr>
          <p:cNvPr id="6" name="TextBox 6"/>
          <p:cNvSpPr txBox="1"/>
          <p:nvPr/>
        </p:nvSpPr>
        <p:spPr>
          <a:xfrm>
            <a:off x="174105" y="-7937"/>
            <a:ext cx="5604469" cy="1566544"/>
          </a:xfrm>
          <a:prstGeom prst="rect">
            <a:avLst/>
          </a:prstGeom>
        </p:spPr>
        <p:txBody>
          <a:bodyPr lIns="0" tIns="0" rIns="0" bIns="0" rtlCol="0" anchor="t">
            <a:spAutoFit/>
          </a:bodyPr>
          <a:lstStyle/>
          <a:p>
            <a:pPr>
              <a:lnSpc>
                <a:spcPts val="12880"/>
              </a:lnSpc>
            </a:pPr>
            <a:r>
              <a:rPr lang="en-US" sz="9200">
                <a:solidFill>
                  <a:srgbClr val="254E9D"/>
                </a:solidFill>
                <a:latin typeface="Antonio Ultra-Bold"/>
              </a:rPr>
              <a:t>Our Work</a:t>
            </a:r>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41923" y="-5414213"/>
            <a:ext cx="12736762" cy="15676014"/>
            <a:chOff x="0" y="0"/>
            <a:chExt cx="660400" cy="812800"/>
          </a:xfrm>
        </p:grpSpPr>
        <p:sp>
          <p:nvSpPr>
            <p:cNvPr id="3" name="Freeform 3"/>
            <p:cNvSpPr/>
            <p:nvPr/>
          </p:nvSpPr>
          <p:spPr>
            <a:xfrm>
              <a:off x="0" y="0"/>
              <a:ext cx="660400" cy="812800"/>
            </a:xfrm>
            <a:custGeom>
              <a:avLst/>
              <a:gdLst/>
              <a:ahLst/>
              <a:cxnLst/>
              <a:rect l="l" t="t" r="r" b="b"/>
              <a:pathLst>
                <a:path w="660400" h="812800">
                  <a:moveTo>
                    <a:pt x="220252" y="793731"/>
                  </a:moveTo>
                  <a:cubicBezTo>
                    <a:pt x="254109" y="805245"/>
                    <a:pt x="292600" y="812800"/>
                    <a:pt x="330378" y="812800"/>
                  </a:cubicBezTo>
                  <a:cubicBezTo>
                    <a:pt x="368157" y="812800"/>
                    <a:pt x="404509" y="806323"/>
                    <a:pt x="438009" y="794809"/>
                  </a:cubicBezTo>
                  <a:cubicBezTo>
                    <a:pt x="438723" y="794450"/>
                    <a:pt x="439435" y="794450"/>
                    <a:pt x="440148" y="794090"/>
                  </a:cubicBezTo>
                  <a:cubicBezTo>
                    <a:pt x="565955" y="748035"/>
                    <a:pt x="658618" y="626421"/>
                    <a:pt x="660400" y="484298"/>
                  </a:cubicBezTo>
                  <a:lnTo>
                    <a:pt x="660400" y="0"/>
                  </a:lnTo>
                  <a:lnTo>
                    <a:pt x="0" y="0"/>
                  </a:lnTo>
                  <a:lnTo>
                    <a:pt x="0" y="483939"/>
                  </a:lnTo>
                  <a:cubicBezTo>
                    <a:pt x="1782" y="627140"/>
                    <a:pt x="93019" y="748755"/>
                    <a:pt x="220252" y="793731"/>
                  </a:cubicBezTo>
                  <a:close/>
                </a:path>
              </a:pathLst>
            </a:custGeom>
            <a:solidFill>
              <a:srgbClr val="254E9D"/>
            </a:solidFill>
          </p:spPr>
        </p:sp>
        <p:sp>
          <p:nvSpPr>
            <p:cNvPr id="4" name="TextBox 4"/>
            <p:cNvSpPr txBox="1"/>
            <p:nvPr/>
          </p:nvSpPr>
          <p:spPr>
            <a:xfrm>
              <a:off x="0" y="-38100"/>
              <a:ext cx="660400" cy="723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0" y="2904662"/>
            <a:ext cx="6368381" cy="8164223"/>
            <a:chOff x="0" y="0"/>
            <a:chExt cx="1677269" cy="2150248"/>
          </a:xfrm>
        </p:grpSpPr>
        <p:sp>
          <p:nvSpPr>
            <p:cNvPr id="6" name="Freeform 6"/>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254E9D"/>
            </a:solidFill>
          </p:spPr>
        </p:sp>
        <p:sp>
          <p:nvSpPr>
            <p:cNvPr id="7" name="TextBox 7"/>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0" y="2800473"/>
            <a:ext cx="624102" cy="4686054"/>
            <a:chOff x="0" y="0"/>
            <a:chExt cx="164373" cy="1234187"/>
          </a:xfrm>
        </p:grpSpPr>
        <p:sp>
          <p:nvSpPr>
            <p:cNvPr id="9" name="Freeform 9"/>
            <p:cNvSpPr/>
            <p:nvPr/>
          </p:nvSpPr>
          <p:spPr>
            <a:xfrm>
              <a:off x="0" y="0"/>
              <a:ext cx="164373" cy="1234187"/>
            </a:xfrm>
            <a:custGeom>
              <a:avLst/>
              <a:gdLst/>
              <a:ahLst/>
              <a:cxnLst/>
              <a:rect l="l" t="t" r="r" b="b"/>
              <a:pathLst>
                <a:path w="164373" h="1234187">
                  <a:moveTo>
                    <a:pt x="0" y="0"/>
                  </a:moveTo>
                  <a:lnTo>
                    <a:pt x="164373" y="0"/>
                  </a:lnTo>
                  <a:lnTo>
                    <a:pt x="164373" y="1234187"/>
                  </a:lnTo>
                  <a:lnTo>
                    <a:pt x="0" y="1234187"/>
                  </a:ln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0" name="TextBox 10"/>
            <p:cNvSpPr txBox="1"/>
            <p:nvPr/>
          </p:nvSpPr>
          <p:spPr>
            <a:xfrm>
              <a:off x="0" y="-38100"/>
              <a:ext cx="164373" cy="1272287"/>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405508" y="230497"/>
            <a:ext cx="17476984" cy="9826005"/>
          </a:xfrm>
          <a:custGeom>
            <a:avLst/>
            <a:gdLst/>
            <a:ahLst/>
            <a:cxnLst/>
            <a:rect l="l" t="t" r="r" b="b"/>
            <a:pathLst>
              <a:path w="17476984" h="9826005">
                <a:moveTo>
                  <a:pt x="0" y="0"/>
                </a:moveTo>
                <a:lnTo>
                  <a:pt x="17476984" y="0"/>
                </a:lnTo>
                <a:lnTo>
                  <a:pt x="17476984" y="9826006"/>
                </a:lnTo>
                <a:lnTo>
                  <a:pt x="0" y="9826006"/>
                </a:lnTo>
                <a:lnTo>
                  <a:pt x="0" y="0"/>
                </a:lnTo>
                <a:close/>
              </a:path>
            </a:pathLst>
          </a:custGeom>
          <a:blipFill>
            <a:blip r:embed="rId2"/>
            <a:stretch>
              <a:fillRect/>
            </a:stretch>
          </a:blipFill>
        </p:spPr>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41923" y="-5414213"/>
            <a:ext cx="12736762" cy="15676014"/>
            <a:chOff x="0" y="0"/>
            <a:chExt cx="660400" cy="812800"/>
          </a:xfrm>
        </p:grpSpPr>
        <p:sp>
          <p:nvSpPr>
            <p:cNvPr id="3" name="Freeform 3"/>
            <p:cNvSpPr/>
            <p:nvPr/>
          </p:nvSpPr>
          <p:spPr>
            <a:xfrm>
              <a:off x="0" y="0"/>
              <a:ext cx="660400" cy="812800"/>
            </a:xfrm>
            <a:custGeom>
              <a:avLst/>
              <a:gdLst/>
              <a:ahLst/>
              <a:cxnLst/>
              <a:rect l="l" t="t" r="r" b="b"/>
              <a:pathLst>
                <a:path w="660400" h="812800">
                  <a:moveTo>
                    <a:pt x="220252" y="793731"/>
                  </a:moveTo>
                  <a:cubicBezTo>
                    <a:pt x="254109" y="805245"/>
                    <a:pt x="292600" y="812800"/>
                    <a:pt x="330378" y="812800"/>
                  </a:cubicBezTo>
                  <a:cubicBezTo>
                    <a:pt x="368157" y="812800"/>
                    <a:pt x="404509" y="806323"/>
                    <a:pt x="438009" y="794809"/>
                  </a:cubicBezTo>
                  <a:cubicBezTo>
                    <a:pt x="438723" y="794450"/>
                    <a:pt x="439435" y="794450"/>
                    <a:pt x="440148" y="794090"/>
                  </a:cubicBezTo>
                  <a:cubicBezTo>
                    <a:pt x="565955" y="748035"/>
                    <a:pt x="658618" y="626421"/>
                    <a:pt x="660400" y="484298"/>
                  </a:cubicBezTo>
                  <a:lnTo>
                    <a:pt x="660400" y="0"/>
                  </a:lnTo>
                  <a:lnTo>
                    <a:pt x="0" y="0"/>
                  </a:lnTo>
                  <a:lnTo>
                    <a:pt x="0" y="483939"/>
                  </a:lnTo>
                  <a:cubicBezTo>
                    <a:pt x="1782" y="627140"/>
                    <a:pt x="93019" y="748755"/>
                    <a:pt x="220252" y="793731"/>
                  </a:cubicBezTo>
                  <a:close/>
                </a:path>
              </a:pathLst>
            </a:custGeom>
            <a:solidFill>
              <a:srgbClr val="254E9D"/>
            </a:solidFill>
          </p:spPr>
        </p:sp>
        <p:sp>
          <p:nvSpPr>
            <p:cNvPr id="4" name="TextBox 4"/>
            <p:cNvSpPr txBox="1"/>
            <p:nvPr/>
          </p:nvSpPr>
          <p:spPr>
            <a:xfrm>
              <a:off x="0" y="-38100"/>
              <a:ext cx="660400" cy="7239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0" y="2904662"/>
            <a:ext cx="6368381" cy="8164223"/>
            <a:chOff x="0" y="0"/>
            <a:chExt cx="1677269" cy="2150248"/>
          </a:xfrm>
        </p:grpSpPr>
        <p:sp>
          <p:nvSpPr>
            <p:cNvPr id="6" name="Freeform 6"/>
            <p:cNvSpPr/>
            <p:nvPr/>
          </p:nvSpPr>
          <p:spPr>
            <a:xfrm>
              <a:off x="0" y="0"/>
              <a:ext cx="1677269" cy="2150248"/>
            </a:xfrm>
            <a:custGeom>
              <a:avLst/>
              <a:gdLst/>
              <a:ahLst/>
              <a:cxnLst/>
              <a:rect l="l" t="t" r="r" b="b"/>
              <a:pathLst>
                <a:path w="1677269" h="2150248">
                  <a:moveTo>
                    <a:pt x="0" y="0"/>
                  </a:moveTo>
                  <a:lnTo>
                    <a:pt x="1677269" y="0"/>
                  </a:lnTo>
                  <a:lnTo>
                    <a:pt x="1677269" y="2150248"/>
                  </a:lnTo>
                  <a:lnTo>
                    <a:pt x="0" y="2150248"/>
                  </a:lnTo>
                  <a:close/>
                </a:path>
              </a:pathLst>
            </a:custGeom>
            <a:solidFill>
              <a:srgbClr val="254E9D"/>
            </a:solidFill>
          </p:spPr>
        </p:sp>
        <p:sp>
          <p:nvSpPr>
            <p:cNvPr id="7" name="TextBox 7"/>
            <p:cNvSpPr txBox="1"/>
            <p:nvPr/>
          </p:nvSpPr>
          <p:spPr>
            <a:xfrm>
              <a:off x="0" y="-38100"/>
              <a:ext cx="1677269" cy="218834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0" y="2800473"/>
            <a:ext cx="624102" cy="4686054"/>
            <a:chOff x="0" y="0"/>
            <a:chExt cx="164373" cy="1234187"/>
          </a:xfrm>
        </p:grpSpPr>
        <p:sp>
          <p:nvSpPr>
            <p:cNvPr id="9" name="Freeform 9"/>
            <p:cNvSpPr/>
            <p:nvPr/>
          </p:nvSpPr>
          <p:spPr>
            <a:xfrm>
              <a:off x="0" y="0"/>
              <a:ext cx="164373" cy="1234187"/>
            </a:xfrm>
            <a:custGeom>
              <a:avLst/>
              <a:gdLst/>
              <a:ahLst/>
              <a:cxnLst/>
              <a:rect l="l" t="t" r="r" b="b"/>
              <a:pathLst>
                <a:path w="164373" h="1234187">
                  <a:moveTo>
                    <a:pt x="0" y="0"/>
                  </a:moveTo>
                  <a:lnTo>
                    <a:pt x="164373" y="0"/>
                  </a:lnTo>
                  <a:lnTo>
                    <a:pt x="164373" y="1234187"/>
                  </a:lnTo>
                  <a:lnTo>
                    <a:pt x="0" y="1234187"/>
                  </a:lnTo>
                  <a:close/>
                </a:path>
              </a:pathLst>
            </a:custGeom>
            <a:gradFill rotWithShape="1">
              <a:gsLst>
                <a:gs pos="0">
                  <a:srgbClr val="254E9D">
                    <a:alpha val="100000"/>
                  </a:srgbClr>
                </a:gs>
                <a:gs pos="100000">
                  <a:srgbClr val="12316D">
                    <a:alpha val="100000"/>
                  </a:srgbClr>
                </a:gs>
              </a:gsLst>
              <a:path path="circle">
                <a:fillToRect l="50000" t="50000" r="50000" b="50000"/>
              </a:path>
            </a:gradFill>
          </p:spPr>
        </p:sp>
        <p:sp>
          <p:nvSpPr>
            <p:cNvPr id="10" name="TextBox 10"/>
            <p:cNvSpPr txBox="1"/>
            <p:nvPr/>
          </p:nvSpPr>
          <p:spPr>
            <a:xfrm>
              <a:off x="0" y="-38100"/>
              <a:ext cx="164373" cy="1272287"/>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531576" y="301376"/>
            <a:ext cx="17224848" cy="9684248"/>
          </a:xfrm>
          <a:custGeom>
            <a:avLst/>
            <a:gdLst/>
            <a:ahLst/>
            <a:cxnLst/>
            <a:rect l="l" t="t" r="r" b="b"/>
            <a:pathLst>
              <a:path w="17224848" h="9684248">
                <a:moveTo>
                  <a:pt x="0" y="0"/>
                </a:moveTo>
                <a:lnTo>
                  <a:pt x="17224848" y="0"/>
                </a:lnTo>
                <a:lnTo>
                  <a:pt x="17224848" y="9684248"/>
                </a:lnTo>
                <a:lnTo>
                  <a:pt x="0" y="9684248"/>
                </a:lnTo>
                <a:lnTo>
                  <a:pt x="0" y="0"/>
                </a:lnTo>
                <a:close/>
              </a:path>
            </a:pathLst>
          </a:custGeom>
          <a:blipFill>
            <a:blip r:embed="rId2"/>
            <a:stretch>
              <a:fillRect/>
            </a:stretch>
          </a:blipFill>
        </p:spPr>
      </p:sp>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339</Words>
  <Application>Microsoft Office PowerPoint</Application>
  <PresentationFormat>Custom</PresentationFormat>
  <Paragraphs>43</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Calibri</vt:lpstr>
      <vt:lpstr>Hero Bold</vt:lpstr>
      <vt:lpstr>League Spartan</vt:lpstr>
      <vt:lpstr>Arial</vt:lpstr>
      <vt:lpstr>Antonio Bold</vt:lpstr>
      <vt:lpstr>Antonio Ultra-Bold</vt:lpstr>
      <vt:lpstr>Hero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White Modern Medical Healthcare Presentation</dc:title>
  <cp:lastModifiedBy>Abderrahmane</cp:lastModifiedBy>
  <cp:revision>2</cp:revision>
  <dcterms:created xsi:type="dcterms:W3CDTF">2006-08-16T00:00:00Z</dcterms:created>
  <dcterms:modified xsi:type="dcterms:W3CDTF">2024-04-25T07:23:17Z</dcterms:modified>
  <dc:identifier>DAGDX-gHgFA</dc:identifier>
</cp:coreProperties>
</file>

<file path=docProps/thumbnail.jpeg>
</file>